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300" r:id="rId2"/>
    <p:sldId id="344" r:id="rId3"/>
    <p:sldId id="322" r:id="rId4"/>
    <p:sldId id="338" r:id="rId5"/>
    <p:sldId id="292" r:id="rId6"/>
    <p:sldId id="272" r:id="rId7"/>
    <p:sldId id="274" r:id="rId8"/>
    <p:sldId id="323" r:id="rId9"/>
    <p:sldId id="348" r:id="rId10"/>
    <p:sldId id="349" r:id="rId11"/>
    <p:sldId id="331" r:id="rId12"/>
    <p:sldId id="345" r:id="rId13"/>
    <p:sldId id="346" r:id="rId14"/>
    <p:sldId id="347" r:id="rId15"/>
    <p:sldId id="293" r:id="rId16"/>
    <p:sldId id="332" r:id="rId17"/>
    <p:sldId id="276" r:id="rId18"/>
    <p:sldId id="296" r:id="rId19"/>
    <p:sldId id="326" r:id="rId20"/>
    <p:sldId id="328" r:id="rId21"/>
    <p:sldId id="290" r:id="rId22"/>
    <p:sldId id="350" r:id="rId23"/>
    <p:sldId id="329" r:id="rId24"/>
    <p:sldId id="336" r:id="rId25"/>
    <p:sldId id="295" r:id="rId26"/>
    <p:sldId id="341" r:id="rId27"/>
    <p:sldId id="280" r:id="rId28"/>
    <p:sldId id="286" r:id="rId29"/>
    <p:sldId id="337" r:id="rId30"/>
    <p:sldId id="335" r:id="rId31"/>
    <p:sldId id="294" r:id="rId32"/>
    <p:sldId id="351" r:id="rId33"/>
    <p:sldId id="354" r:id="rId34"/>
    <p:sldId id="353" r:id="rId35"/>
    <p:sldId id="325" r:id="rId36"/>
    <p:sldId id="279" r:id="rId37"/>
    <p:sldId id="352" r:id="rId38"/>
    <p:sldId id="283" r:id="rId39"/>
    <p:sldId id="284" r:id="rId40"/>
    <p:sldId id="285" r:id="rId41"/>
    <p:sldId id="260" r:id="rId42"/>
    <p:sldId id="26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deon Agus Yulianto" initials="GAY" lastIdx="2" clrIdx="0">
    <p:extLst>
      <p:ext uri="{19B8F6BF-5375-455C-9EA6-DF929625EA0E}">
        <p15:presenceInfo xmlns:p15="http://schemas.microsoft.com/office/powerpoint/2012/main" userId="0f969dc3032b9f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FF00FF"/>
    <a:srgbClr val="EDEDED"/>
    <a:srgbClr val="FF99FF"/>
    <a:srgbClr val="00642D"/>
    <a:srgbClr val="007033"/>
    <a:srgbClr val="FF66FF"/>
    <a:srgbClr val="FFCCFF"/>
    <a:srgbClr val="ECF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EB25F-616B-4F9B-B4E5-3C2B6EF67A6A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1DF95-9FAA-4217-B7F4-65CC91C7F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19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992C0-1774-4BCE-A3D4-062F9FAECA42}" type="slidenum">
              <a:rPr lang="en-ID" smtClean="0"/>
              <a:pPr/>
              <a:t>42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47369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6918-0068-4867-BB40-90E850CB7C69}" type="datetime1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fld id="{B0B123FC-9F4A-46E9-B383-9A93F7F6A1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48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A27F-D00F-4FE6-AE08-13C59F289EC6}" type="datetime1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23FC-9F4A-46E9-B383-9A93F7F6A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16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3664-85B5-4525-B4E3-0BFDB3569F77}" type="datetime1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23FC-9F4A-46E9-B383-9A93F7F6A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5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B4AF-A54B-47B5-AAEA-A28B47D6409A}" type="datetime1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23FC-9F4A-46E9-B383-9A93F7F6A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82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5E43-F138-4266-BF83-D6E8091CE842}" type="datetime1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23FC-9F4A-46E9-B383-9A93F7F6A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2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9DB2-A2D8-4378-8E8E-87674104AA09}" type="datetime1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23FC-9F4A-46E9-B383-9A93F7F6A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5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458C-F55C-40EF-B20B-106F9D191A28}" type="datetime1">
              <a:rPr lang="en-US" smtClean="0"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23FC-9F4A-46E9-B383-9A93F7F6A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0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FE1B-2D87-45B4-8484-862E7964BECA}" type="datetime1">
              <a:rPr lang="en-US" smtClean="0"/>
              <a:t>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23FC-9F4A-46E9-B383-9A93F7F6A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3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C3E3-031F-4829-AB93-478D138CD14E}" type="datetime1">
              <a:rPr lang="en-US" smtClean="0"/>
              <a:t>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23FC-9F4A-46E9-B383-9A93F7F6A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6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59F41-2BB1-470B-B004-7F62ACFB8895}" type="datetime1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23FC-9F4A-46E9-B383-9A93F7F6A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54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329A6-0046-4ED4-AC1B-E0C8035605DA}" type="datetime1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123FC-9F4A-46E9-B383-9A93F7F6A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09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923C6-EA26-423D-964D-5AEE95614583}" type="datetime1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fld id="{B0B123FC-9F4A-46E9-B383-9A93F7F6A1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9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3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0.png"/><Relationship Id="rId10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63.sv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73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microsoft.com/office/2007/relationships/hdphoto" Target="../media/hdphoto2.wdp"/><Relationship Id="rId5" Type="http://schemas.openxmlformats.org/officeDocument/2006/relationships/image" Target="../media/image71.svg"/><Relationship Id="rId10" Type="http://schemas.openxmlformats.org/officeDocument/2006/relationships/image" Target="../media/image38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8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65.png"/><Relationship Id="rId4" Type="http://schemas.openxmlformats.org/officeDocument/2006/relationships/image" Target="../media/image7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4.png"/><Relationship Id="rId21" Type="http://schemas.openxmlformats.org/officeDocument/2006/relationships/image" Target="../media/image31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image" Target="../media/image2.png"/><Relationship Id="rId16" Type="http://schemas.openxmlformats.org/officeDocument/2006/relationships/image" Target="../media/image27.sv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24" Type="http://schemas.openxmlformats.org/officeDocument/2006/relationships/image" Target="../media/image34.sv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3.png"/><Relationship Id="rId10" Type="http://schemas.openxmlformats.org/officeDocument/2006/relationships/image" Target="../media/image21.svg"/><Relationship Id="rId19" Type="http://schemas.openxmlformats.org/officeDocument/2006/relationships/image" Target="../media/image30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3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1" name="Rectangle: Rounded Corners 17">
            <a:extLst>
              <a:ext uri="{FF2B5EF4-FFF2-40B4-BE49-F238E27FC236}">
                <a16:creationId xmlns:a16="http://schemas.microsoft.com/office/drawing/2014/main" id="{25280CB4-5BA5-46BA-B4EF-67EDB6B70F95}"/>
              </a:ext>
            </a:extLst>
          </p:cNvPr>
          <p:cNvSpPr/>
          <p:nvPr/>
        </p:nvSpPr>
        <p:spPr>
          <a:xfrm>
            <a:off x="966894" y="3819642"/>
            <a:ext cx="2758522" cy="432000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3E0E02-5354-4746-9333-18286E5F9D3A}"/>
              </a:ext>
            </a:extLst>
          </p:cNvPr>
          <p:cNvSpPr txBox="1"/>
          <p:nvPr/>
        </p:nvSpPr>
        <p:spPr>
          <a:xfrm>
            <a:off x="922444" y="3392416"/>
            <a:ext cx="64194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PERATURAN DIREKTUR JENDERAL PAJAK</a:t>
            </a:r>
          </a:p>
          <a:p>
            <a:r>
              <a:rPr lang="en-ID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PER-03/PJ/2022</a:t>
            </a:r>
            <a:endParaRPr lang="en-ID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84BDFA-4E1E-4204-9A9A-E86CF0B562E6}"/>
              </a:ext>
            </a:extLst>
          </p:cNvPr>
          <p:cNvSpPr txBox="1"/>
          <p:nvPr/>
        </p:nvSpPr>
        <p:spPr>
          <a:xfrm>
            <a:off x="922444" y="2479557"/>
            <a:ext cx="5291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5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 PAJAK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2C7C11-3A08-434E-88F1-176B8237D0D5}"/>
              </a:ext>
            </a:extLst>
          </p:cNvPr>
          <p:cNvSpPr/>
          <p:nvPr/>
        </p:nvSpPr>
        <p:spPr>
          <a:xfrm>
            <a:off x="910711" y="6574537"/>
            <a:ext cx="6088745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3583C3D-42C1-456C-AC4A-0FB726277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169" y="313672"/>
            <a:ext cx="1607765" cy="9400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DB59535-DF4C-4E33-8021-C2F6CABD0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74" y="346385"/>
            <a:ext cx="851659" cy="80841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928E6AC-1D0C-40F7-AA1A-96AFDFDD5651}"/>
              </a:ext>
            </a:extLst>
          </p:cNvPr>
          <p:cNvCxnSpPr/>
          <p:nvPr/>
        </p:nvCxnSpPr>
        <p:spPr>
          <a:xfrm>
            <a:off x="1476834" y="313672"/>
            <a:ext cx="0" cy="940059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192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25F5515-C3DB-430D-94B9-92723AC9A279}"/>
              </a:ext>
            </a:extLst>
          </p:cNvPr>
          <p:cNvSpPr txBox="1"/>
          <p:nvPr/>
        </p:nvSpPr>
        <p:spPr>
          <a:xfrm>
            <a:off x="426997" y="756817"/>
            <a:ext cx="11116074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ID" b="1" dirty="0" err="1">
                <a:solidFill>
                  <a:srgbClr val="0000FF"/>
                </a:solidFill>
                <a:cs typeface="Segoe UI" panose="020B0502040204020203" pitchFamily="34" charset="0"/>
              </a:rPr>
              <a:t>Contoh</a:t>
            </a:r>
            <a:r>
              <a:rPr lang="en-ID" b="1" dirty="0">
                <a:solidFill>
                  <a:srgbClr val="0000FF"/>
                </a:solidFill>
                <a:cs typeface="Segoe UI" panose="020B0502040204020203" pitchFamily="34" charset="0"/>
              </a:rPr>
              <a:t> 2:</a:t>
            </a:r>
          </a:p>
          <a:p>
            <a:pPr lvl="0" algn="just">
              <a:spcAft>
                <a:spcPts val="600"/>
              </a:spcAft>
            </a:pPr>
            <a:r>
              <a:rPr lang="en-US" u="none" strike="noStrike" dirty="0">
                <a:effectLst/>
                <a:ea typeface="SimSun" panose="02010600030101010101" pitchFamily="2" charset="-122"/>
              </a:rPr>
              <a:t>PT A yang </a:t>
            </a:r>
            <a:r>
              <a:rPr lang="en-US" u="none" strike="noStrike" dirty="0" err="1">
                <a:effectLst/>
                <a:ea typeface="SimSun" panose="02010600030101010101" pitchFamily="2" charset="-122"/>
              </a:rPr>
              <a:t>merupakan</a:t>
            </a:r>
            <a:r>
              <a:rPr lang="en-US" u="none" strike="noStrike" dirty="0">
                <a:effectLst/>
                <a:ea typeface="SimSun" panose="02010600030101010101" pitchFamily="2" charset="-122"/>
              </a:rPr>
              <a:t> PKP </a:t>
            </a:r>
            <a:r>
              <a:rPr lang="en-US" u="none" strike="noStrike" dirty="0" err="1">
                <a:effectLst/>
                <a:ea typeface="SimSun" panose="02010600030101010101" pitchFamily="2" charset="-122"/>
              </a:rPr>
              <a:t>melakukan</a:t>
            </a:r>
            <a:r>
              <a:rPr lang="en-US" u="none" strike="noStrike" dirty="0">
                <a:effectLst/>
                <a:ea typeface="SimSun" panose="02010600030101010101" pitchFamily="2" charset="-122"/>
              </a:rPr>
              <a:t> </a:t>
            </a:r>
            <a:r>
              <a:rPr lang="en-US" u="none" strike="noStrike" dirty="0" err="1">
                <a:effectLst/>
                <a:ea typeface="SimSun" panose="02010600030101010101" pitchFamily="2" charset="-122"/>
              </a:rPr>
              <a:t>penyerahan</a:t>
            </a:r>
            <a:r>
              <a:rPr lang="en-US" u="none" strike="noStrike" dirty="0">
                <a:effectLst/>
                <a:ea typeface="SimSun" panose="02010600030101010101" pitchFamily="2" charset="-122"/>
              </a:rPr>
              <a:t> BKP </a:t>
            </a:r>
            <a:r>
              <a:rPr lang="en-US" u="none" strike="noStrike" dirty="0" err="1">
                <a:effectLst/>
                <a:ea typeface="SimSun" panose="02010600030101010101" pitchFamily="2" charset="-122"/>
              </a:rPr>
              <a:t>kepada</a:t>
            </a:r>
            <a:r>
              <a:rPr lang="en-US" u="none" strike="noStrike" dirty="0">
                <a:effectLst/>
                <a:ea typeface="SimSun" panose="02010600030101010101" pitchFamily="2" charset="-122"/>
              </a:rPr>
              <a:t> CV C </a:t>
            </a:r>
            <a:r>
              <a:rPr lang="en-US" u="none" strike="noStrike" dirty="0" err="1">
                <a:effectLst/>
                <a:ea typeface="SimSun" panose="02010600030101010101" pitchFamily="2" charset="-122"/>
              </a:rPr>
              <a:t>sebagai</a:t>
            </a:r>
            <a:r>
              <a:rPr lang="en-US" u="none" strike="noStrike" dirty="0">
                <a:effectLst/>
                <a:ea typeface="SimSun" panose="02010600030101010101" pitchFamily="2" charset="-122"/>
              </a:rPr>
              <a:t> </a:t>
            </a:r>
            <a:r>
              <a:rPr lang="en-US" u="none" strike="noStrike" dirty="0" err="1">
                <a:effectLst/>
                <a:ea typeface="SimSun" panose="02010600030101010101" pitchFamily="2" charset="-122"/>
              </a:rPr>
              <a:t>berikut</a:t>
            </a:r>
            <a:r>
              <a:rPr lang="en-US" u="none" strike="noStrike" dirty="0">
                <a:effectLst/>
                <a:ea typeface="SimSun" panose="02010600030101010101" pitchFamily="2" charset="-122"/>
              </a:rPr>
              <a:t>:</a:t>
            </a:r>
            <a:endParaRPr lang="en-ID" u="none" strike="noStrike" dirty="0">
              <a:effectLst/>
              <a:ea typeface="SimSun" panose="02010600030101010101" pitchFamily="2" charset="-122"/>
            </a:endParaRPr>
          </a:p>
          <a:p>
            <a:pPr marL="265113" lvl="0" indent="-265113" algn="just">
              <a:spcAft>
                <a:spcPts val="600"/>
              </a:spcAft>
              <a:buFont typeface="+mj-lt"/>
              <a:buAutoNum type="alphaLcPeriod"/>
            </a:pP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b="1" dirty="0" err="1">
                <a:effectLst/>
                <a:ea typeface="SimSun" panose="02010600030101010101" pitchFamily="2" charset="-122"/>
              </a:rPr>
              <a:t>penjualan</a:t>
            </a:r>
            <a:r>
              <a:rPr lang="en-US" b="1" dirty="0">
                <a:effectLst/>
                <a:ea typeface="SimSun" panose="02010600030101010101" pitchFamily="2" charset="-122"/>
              </a:rPr>
              <a:t> BKP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berupa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komputer</a:t>
            </a:r>
            <a:r>
              <a:rPr lang="en-US" dirty="0">
                <a:effectLst/>
                <a:ea typeface="SimSun" panose="02010600030101010101" pitchFamily="2" charset="-122"/>
              </a:rPr>
              <a:t> pada </a:t>
            </a:r>
            <a:r>
              <a:rPr lang="en-US" dirty="0" err="1">
                <a:effectLst/>
                <a:ea typeface="SimSun" panose="02010600030101010101" pitchFamily="2" charset="-122"/>
              </a:rPr>
              <a:t>tanggal</a:t>
            </a:r>
            <a:r>
              <a:rPr lang="en-US" dirty="0">
                <a:effectLst/>
                <a:ea typeface="SimSun" panose="02010600030101010101" pitchFamily="2" charset="-122"/>
              </a:rPr>
              <a:t> 2, 9, 16, 23, dan 30 April 2022; dan</a:t>
            </a:r>
            <a:endParaRPr lang="en-ID" dirty="0">
              <a:effectLst/>
              <a:ea typeface="SimSun" panose="02010600030101010101" pitchFamily="2" charset="-122"/>
            </a:endParaRPr>
          </a:p>
          <a:p>
            <a:pPr marL="265113" lvl="0" indent="-265113" algn="just">
              <a:buFont typeface="+mj-lt"/>
              <a:buAutoNum type="alphaLcPeriod"/>
            </a:pP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b="1" dirty="0" err="1">
                <a:effectLst/>
                <a:ea typeface="SimSun" panose="02010600030101010101" pitchFamily="2" charset="-122"/>
              </a:rPr>
              <a:t>pemberian</a:t>
            </a:r>
            <a:r>
              <a:rPr lang="en-US" b="1" dirty="0">
                <a:effectLst/>
                <a:ea typeface="SimSun" panose="02010600030101010101" pitchFamily="2" charset="-122"/>
              </a:rPr>
              <a:t> </a:t>
            </a:r>
            <a:r>
              <a:rPr lang="en-US" b="1" dirty="0" err="1">
                <a:effectLst/>
                <a:ea typeface="SimSun" panose="02010600030101010101" pitchFamily="2" charset="-122"/>
              </a:rPr>
              <a:t>cuma-cuma</a:t>
            </a:r>
            <a:r>
              <a:rPr lang="en-US" b="1" dirty="0">
                <a:effectLst/>
                <a:ea typeface="SimSun" panose="02010600030101010101" pitchFamily="2" charset="-122"/>
              </a:rPr>
              <a:t> BKP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berupa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i="1" dirty="0">
                <a:effectLst/>
                <a:ea typeface="SimSun" panose="02010600030101010101" pitchFamily="2" charset="-122"/>
              </a:rPr>
              <a:t>keyboard</a:t>
            </a:r>
            <a:r>
              <a:rPr lang="en-US" dirty="0">
                <a:effectLst/>
                <a:ea typeface="SimSun" panose="02010600030101010101" pitchFamily="2" charset="-122"/>
              </a:rPr>
              <a:t> dan </a:t>
            </a:r>
            <a:r>
              <a:rPr lang="en-US" i="1" dirty="0">
                <a:effectLst/>
                <a:ea typeface="SimSun" panose="02010600030101010101" pitchFamily="2" charset="-122"/>
              </a:rPr>
              <a:t>mouse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komputer</a:t>
            </a:r>
            <a:r>
              <a:rPr lang="en-US" dirty="0">
                <a:effectLst/>
                <a:ea typeface="SimSun" panose="02010600030101010101" pitchFamily="2" charset="-122"/>
              </a:rPr>
              <a:t> pada </a:t>
            </a:r>
            <a:r>
              <a:rPr lang="en-US" dirty="0" err="1">
                <a:effectLst/>
                <a:ea typeface="SimSun" panose="02010600030101010101" pitchFamily="2" charset="-122"/>
              </a:rPr>
              <a:t>tanggal</a:t>
            </a:r>
            <a:r>
              <a:rPr lang="en-US" dirty="0">
                <a:effectLst/>
                <a:ea typeface="SimSun" panose="02010600030101010101" pitchFamily="2" charset="-122"/>
              </a:rPr>
              <a:t> 4, 11, 18, dan 25 April 2022.</a:t>
            </a:r>
            <a:endParaRPr lang="en-ID" dirty="0">
              <a:effectLst/>
              <a:ea typeface="SimSun" panose="02010600030101010101" pitchFamily="2" charset="-122"/>
            </a:endParaRPr>
          </a:p>
          <a:p>
            <a:pPr algn="just">
              <a:spcBef>
                <a:spcPts val="1200"/>
              </a:spcBef>
            </a:pPr>
            <a:r>
              <a:rPr lang="en-US" dirty="0" err="1">
                <a:effectLst/>
                <a:ea typeface="SimSun" panose="02010600030101010101" pitchFamily="2" charset="-122"/>
              </a:rPr>
              <a:t>Berdasarkan</a:t>
            </a:r>
            <a:r>
              <a:rPr lang="en-US" dirty="0">
                <a:effectLst/>
                <a:ea typeface="SimSun" panose="02010600030101010101" pitchFamily="2" charset="-122"/>
              </a:rPr>
              <a:t> data di </a:t>
            </a:r>
            <a:r>
              <a:rPr lang="en-US" dirty="0" err="1">
                <a:effectLst/>
                <a:ea typeface="SimSun" panose="02010600030101010101" pitchFamily="2" charset="-122"/>
              </a:rPr>
              <a:t>atas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maka</a:t>
            </a:r>
            <a:r>
              <a:rPr lang="en-US" dirty="0">
                <a:effectLst/>
                <a:ea typeface="SimSun" panose="02010600030101010101" pitchFamily="2" charset="-122"/>
              </a:rPr>
              <a:t> PT A </a:t>
            </a:r>
            <a:r>
              <a:rPr lang="en-US" dirty="0" err="1">
                <a:effectLst/>
                <a:ea typeface="SimSun" panose="02010600030101010101" pitchFamily="2" charset="-122"/>
              </a:rPr>
              <a:t>wajib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membuat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Faktur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Pajak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dengan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menggunakan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kode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transaksi</a:t>
            </a:r>
            <a:r>
              <a:rPr lang="en-US" dirty="0">
                <a:effectLst/>
                <a:ea typeface="SimSun" panose="02010600030101010101" pitchFamily="2" charset="-122"/>
              </a:rPr>
              <a:t> 01 </a:t>
            </a:r>
            <a:r>
              <a:rPr lang="en-US" dirty="0" err="1">
                <a:effectLst/>
                <a:ea typeface="SimSun" panose="02010600030101010101" pitchFamily="2" charset="-122"/>
              </a:rPr>
              <a:t>atas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penyerahan</a:t>
            </a:r>
            <a:r>
              <a:rPr lang="en-US" dirty="0">
                <a:effectLst/>
                <a:ea typeface="SimSun" panose="02010600030101010101" pitchFamily="2" charset="-122"/>
              </a:rPr>
              <a:t> (</a:t>
            </a:r>
            <a:r>
              <a:rPr lang="en-US" dirty="0" err="1">
                <a:effectLst/>
                <a:ea typeface="SimSun" panose="02010600030101010101" pitchFamily="2" charset="-122"/>
              </a:rPr>
              <a:t>penjualan</a:t>
            </a:r>
            <a:r>
              <a:rPr lang="en-US" dirty="0">
                <a:effectLst/>
                <a:ea typeface="SimSun" panose="02010600030101010101" pitchFamily="2" charset="-122"/>
              </a:rPr>
              <a:t>) BKP </a:t>
            </a:r>
            <a:r>
              <a:rPr lang="en-US" dirty="0" err="1">
                <a:effectLst/>
                <a:ea typeface="SimSun" panose="02010600030101010101" pitchFamily="2" charset="-122"/>
              </a:rPr>
              <a:t>berupa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komputer</a:t>
            </a:r>
            <a:r>
              <a:rPr lang="en-US" dirty="0">
                <a:effectLst/>
                <a:ea typeface="SimSun" panose="02010600030101010101" pitchFamily="2" charset="-122"/>
              </a:rPr>
              <a:t> dan </a:t>
            </a:r>
            <a:r>
              <a:rPr lang="en-US" dirty="0" err="1">
                <a:effectLst/>
                <a:ea typeface="SimSun" panose="02010600030101010101" pitchFamily="2" charset="-122"/>
              </a:rPr>
              <a:t>kode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transaksi</a:t>
            </a:r>
            <a:r>
              <a:rPr lang="en-US" dirty="0">
                <a:effectLst/>
                <a:ea typeface="SimSun" panose="02010600030101010101" pitchFamily="2" charset="-122"/>
              </a:rPr>
              <a:t> 04 </a:t>
            </a:r>
            <a:r>
              <a:rPr lang="en-US" dirty="0" err="1">
                <a:effectLst/>
                <a:ea typeface="SimSun" panose="02010600030101010101" pitchFamily="2" charset="-122"/>
              </a:rPr>
              <a:t>atas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penyerahan</a:t>
            </a:r>
            <a:r>
              <a:rPr lang="en-US" dirty="0">
                <a:effectLst/>
                <a:ea typeface="SimSun" panose="02010600030101010101" pitchFamily="2" charset="-122"/>
              </a:rPr>
              <a:t> (</a:t>
            </a:r>
            <a:r>
              <a:rPr lang="en-US" dirty="0" err="1">
                <a:effectLst/>
                <a:ea typeface="SimSun" panose="02010600030101010101" pitchFamily="2" charset="-122"/>
              </a:rPr>
              <a:t>pemberian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cuma-cuma</a:t>
            </a:r>
            <a:r>
              <a:rPr lang="en-US" dirty="0">
                <a:effectLst/>
                <a:ea typeface="SimSun" panose="02010600030101010101" pitchFamily="2" charset="-122"/>
              </a:rPr>
              <a:t>) BKP </a:t>
            </a:r>
            <a:r>
              <a:rPr lang="en-US" dirty="0" err="1">
                <a:effectLst/>
                <a:ea typeface="SimSun" panose="02010600030101010101" pitchFamily="2" charset="-122"/>
              </a:rPr>
              <a:t>berupa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i="1" dirty="0">
                <a:effectLst/>
                <a:ea typeface="SimSun" panose="02010600030101010101" pitchFamily="2" charset="-122"/>
              </a:rPr>
              <a:t>keyboard</a:t>
            </a:r>
            <a:r>
              <a:rPr lang="en-US" dirty="0">
                <a:effectLst/>
                <a:ea typeface="SimSun" panose="02010600030101010101" pitchFamily="2" charset="-122"/>
              </a:rPr>
              <a:t> dan </a:t>
            </a:r>
            <a:r>
              <a:rPr lang="en-US" i="1" dirty="0">
                <a:effectLst/>
                <a:ea typeface="SimSun" panose="02010600030101010101" pitchFamily="2" charset="-122"/>
              </a:rPr>
              <a:t>mouse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komputer</a:t>
            </a:r>
            <a:r>
              <a:rPr lang="en-US" dirty="0">
                <a:effectLst/>
                <a:ea typeface="SimSun" panose="02010600030101010101" pitchFamily="2" charset="-122"/>
              </a:rPr>
              <a:t>. </a:t>
            </a:r>
            <a:r>
              <a:rPr lang="en-US" dirty="0" err="1">
                <a:effectLst/>
                <a:ea typeface="SimSun" panose="02010600030101010101" pitchFamily="2" charset="-122"/>
              </a:rPr>
              <a:t>Dalam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hal</a:t>
            </a:r>
            <a:r>
              <a:rPr lang="en-US" dirty="0">
                <a:effectLst/>
                <a:ea typeface="SimSun" panose="02010600030101010101" pitchFamily="2" charset="-122"/>
              </a:rPr>
              <a:t> PT A </a:t>
            </a:r>
            <a:r>
              <a:rPr lang="en-US" dirty="0" err="1">
                <a:effectLst/>
                <a:ea typeface="SimSun" panose="02010600030101010101" pitchFamily="2" charset="-122"/>
              </a:rPr>
              <a:t>memilih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untuk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membuat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Faktur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Pajak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gabungan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maka</a:t>
            </a:r>
            <a:r>
              <a:rPr lang="en-US" dirty="0">
                <a:effectLst/>
                <a:ea typeface="SimSun" panose="02010600030101010101" pitchFamily="2" charset="-122"/>
              </a:rPr>
              <a:t> PT A </a:t>
            </a:r>
            <a:r>
              <a:rPr lang="en-US" dirty="0" err="1">
                <a:effectLst/>
                <a:ea typeface="SimSun" panose="02010600030101010101" pitchFamily="2" charset="-122"/>
              </a:rPr>
              <a:t>wajib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membuat</a:t>
            </a:r>
            <a:r>
              <a:rPr lang="en-US" dirty="0">
                <a:effectLst/>
                <a:ea typeface="SimSun" panose="02010600030101010101" pitchFamily="2" charset="-122"/>
              </a:rPr>
              <a:t>:</a:t>
            </a:r>
            <a:endParaRPr lang="en-ID" dirty="0">
              <a:effectLst/>
              <a:ea typeface="SimSun" panose="02010600030101010101" pitchFamily="2" charset="-122"/>
            </a:endParaRPr>
          </a:p>
          <a:p>
            <a:pPr marL="265113" lvl="0" indent="-265113" algn="just">
              <a:spcBef>
                <a:spcPts val="12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dirty="0">
                <a:effectLst/>
                <a:ea typeface="SimSun" panose="02010600030101010101" pitchFamily="2" charset="-122"/>
              </a:rPr>
              <a:t>1 (</a:t>
            </a:r>
            <a:r>
              <a:rPr lang="en-US" dirty="0" err="1">
                <a:effectLst/>
                <a:ea typeface="SimSun" panose="02010600030101010101" pitchFamily="2" charset="-122"/>
              </a:rPr>
              <a:t>satu</a:t>
            </a:r>
            <a:r>
              <a:rPr lang="en-US" dirty="0">
                <a:effectLst/>
                <a:ea typeface="SimSun" panose="02010600030101010101" pitchFamily="2" charset="-122"/>
              </a:rPr>
              <a:t>) </a:t>
            </a:r>
            <a:r>
              <a:rPr lang="en-US" dirty="0" err="1">
                <a:effectLst/>
                <a:ea typeface="SimSun" panose="02010600030101010101" pitchFamily="2" charset="-122"/>
              </a:rPr>
              <a:t>Faktur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Pajak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gabungan</a:t>
            </a:r>
            <a:r>
              <a:rPr lang="en-US" dirty="0">
                <a:effectLst/>
                <a:ea typeface="SimSun" panose="02010600030101010101" pitchFamily="2" charset="-122"/>
              </a:rPr>
              <a:t> pada </a:t>
            </a:r>
            <a:r>
              <a:rPr lang="en-US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tanggal</a:t>
            </a:r>
            <a:r>
              <a:rPr lang="en-US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30 April 2022</a:t>
            </a:r>
            <a:r>
              <a:rPr lang="en-US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dengan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menggunakan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b="1" dirty="0" err="1">
                <a:effectLst/>
                <a:ea typeface="SimSun" panose="02010600030101010101" pitchFamily="2" charset="-122"/>
              </a:rPr>
              <a:t>kode</a:t>
            </a:r>
            <a:r>
              <a:rPr lang="en-US" b="1" dirty="0">
                <a:effectLst/>
                <a:ea typeface="SimSun" panose="02010600030101010101" pitchFamily="2" charset="-122"/>
              </a:rPr>
              <a:t> </a:t>
            </a:r>
            <a:r>
              <a:rPr lang="en-US" b="1" dirty="0" err="1">
                <a:effectLst/>
                <a:ea typeface="SimSun" panose="02010600030101010101" pitchFamily="2" charset="-122"/>
              </a:rPr>
              <a:t>transaksi</a:t>
            </a:r>
            <a:r>
              <a:rPr lang="en-US" b="1" dirty="0">
                <a:effectLst/>
                <a:ea typeface="SimSun" panose="02010600030101010101" pitchFamily="2" charset="-122"/>
              </a:rPr>
              <a:t> 01</a:t>
            </a:r>
            <a:r>
              <a:rPr lang="en-US" dirty="0">
                <a:effectLst/>
                <a:ea typeface="SimSun" panose="02010600030101010101" pitchFamily="2" charset="-122"/>
              </a:rPr>
              <a:t> yang </a:t>
            </a:r>
            <a:r>
              <a:rPr lang="en-US" dirty="0" err="1">
                <a:effectLst/>
                <a:ea typeface="SimSun" panose="02010600030101010101" pitchFamily="2" charset="-122"/>
              </a:rPr>
              <a:t>meliputi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seluruh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penyerahan</a:t>
            </a:r>
            <a:r>
              <a:rPr lang="en-US" dirty="0">
                <a:effectLst/>
                <a:ea typeface="SimSun" panose="02010600030101010101" pitchFamily="2" charset="-122"/>
              </a:rPr>
              <a:t> BKP </a:t>
            </a:r>
            <a:r>
              <a:rPr lang="en-US" dirty="0" err="1">
                <a:effectLst/>
                <a:ea typeface="SimSun" panose="02010600030101010101" pitchFamily="2" charset="-122"/>
              </a:rPr>
              <a:t>berupa</a:t>
            </a:r>
            <a:r>
              <a:rPr lang="en-US" dirty="0">
                <a:effectLst/>
                <a:ea typeface="SimSun" panose="02010600030101010101" pitchFamily="2" charset="-122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</a:rPr>
              <a:t>komputer</a:t>
            </a:r>
            <a:r>
              <a:rPr lang="en-US" dirty="0">
                <a:effectLst/>
                <a:ea typeface="SimSun" panose="02010600030101010101" pitchFamily="2" charset="-122"/>
              </a:rPr>
              <a:t> yang </a:t>
            </a:r>
            <a:r>
              <a:rPr lang="en-US" dirty="0" err="1">
                <a:effectLst/>
                <a:ea typeface="SimSun" panose="02010600030101010101" pitchFamily="2" charset="-122"/>
              </a:rPr>
              <a:t>dilakukan</a:t>
            </a:r>
            <a:r>
              <a:rPr lang="en-US" dirty="0">
                <a:effectLst/>
                <a:ea typeface="SimSun" panose="02010600030101010101" pitchFamily="2" charset="-122"/>
              </a:rPr>
              <a:t> pada </a:t>
            </a:r>
            <a:r>
              <a:rPr lang="en-US" dirty="0" err="1">
                <a:effectLst/>
                <a:ea typeface="SimSun" panose="02010600030101010101" pitchFamily="2" charset="-122"/>
              </a:rPr>
              <a:t>bulan</a:t>
            </a:r>
            <a:r>
              <a:rPr lang="en-US" dirty="0">
                <a:effectLst/>
                <a:ea typeface="SimSun" panose="02010600030101010101" pitchFamily="2" charset="-122"/>
              </a:rPr>
              <a:t> April 2022; dan</a:t>
            </a:r>
            <a:endParaRPr lang="en-ID" dirty="0">
              <a:effectLst/>
              <a:ea typeface="SimSun" panose="02010600030101010101" pitchFamily="2" charset="-122"/>
            </a:endParaRPr>
          </a:p>
          <a:p>
            <a:pPr marL="265113" indent="-265113">
              <a:buFont typeface="+mj-lt"/>
              <a:buAutoNum type="alphaLcPeriod"/>
            </a:pP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1 (</a:t>
            </a:r>
            <a:r>
              <a:rPr lang="en-US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satu</a:t>
            </a: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en-US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Faktur</a:t>
            </a: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Pajak</a:t>
            </a: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gabungan</a:t>
            </a: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pada </a:t>
            </a:r>
            <a:r>
              <a:rPr lang="en-US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tanggal</a:t>
            </a:r>
            <a:r>
              <a:rPr lang="en-US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25 April 2022 </a:t>
            </a:r>
            <a:r>
              <a:rPr lang="en-US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atau</a:t>
            </a:r>
            <a:r>
              <a:rPr lang="en-US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paling lama </a:t>
            </a:r>
            <a:r>
              <a:rPr lang="en-US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tanggal</a:t>
            </a:r>
            <a:r>
              <a:rPr lang="en-US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30 April 2022</a:t>
            </a:r>
            <a:r>
              <a:rPr lang="en-US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dengan</a:t>
            </a: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menggunakan</a:t>
            </a: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kode</a:t>
            </a:r>
            <a:r>
              <a:rPr lang="en-US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transaksi</a:t>
            </a:r>
            <a:r>
              <a:rPr lang="en-US" b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04</a:t>
            </a: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yang </a:t>
            </a:r>
            <a:r>
              <a:rPr lang="en-US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meliputi</a:t>
            </a: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seluruh</a:t>
            </a: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penyerahan</a:t>
            </a: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BKP </a:t>
            </a:r>
            <a:r>
              <a:rPr lang="en-US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berupa</a:t>
            </a: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keyboard</a:t>
            </a: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dan </a:t>
            </a:r>
            <a:r>
              <a:rPr lang="en-US" i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mouse</a:t>
            </a: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komputer</a:t>
            </a: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yang </a:t>
            </a:r>
            <a:r>
              <a:rPr lang="en-US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dilakukan</a:t>
            </a: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pada </a:t>
            </a:r>
            <a:r>
              <a:rPr lang="en-US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bulan</a:t>
            </a:r>
            <a:r>
              <a:rPr lang="en-US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April 2022.</a:t>
            </a:r>
            <a:endParaRPr lang="en-ID" dirty="0">
              <a:effectLst/>
              <a:ea typeface="SimSun" panose="02010600030101010101" pitchFamily="2" charset="-122"/>
            </a:endParaRPr>
          </a:p>
        </p:txBody>
      </p:sp>
      <p:sp>
        <p:nvSpPr>
          <p:cNvPr id="23" name="object 33">
            <a:extLst>
              <a:ext uri="{FF2B5EF4-FFF2-40B4-BE49-F238E27FC236}">
                <a16:creationId xmlns:a16="http://schemas.microsoft.com/office/drawing/2014/main" id="{2DEA978B-FC02-43EE-9B0C-A94E1036487B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object 42">
            <a:extLst>
              <a:ext uri="{FF2B5EF4-FFF2-40B4-BE49-F238E27FC236}">
                <a16:creationId xmlns:a16="http://schemas.microsoft.com/office/drawing/2014/main" id="{356548FA-D3DA-4042-89B9-59427EBC9673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Contoh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Pembuatan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Gabungan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0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(2/2)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Flowchart: Delay 24">
            <a:extLst>
              <a:ext uri="{FF2B5EF4-FFF2-40B4-BE49-F238E27FC236}">
                <a16:creationId xmlns:a16="http://schemas.microsoft.com/office/drawing/2014/main" id="{819C5855-C947-4E8F-8FE6-8DB80F6EF875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1.2.2</a:t>
            </a:r>
          </a:p>
        </p:txBody>
      </p:sp>
    </p:spTree>
    <p:extLst>
      <p:ext uri="{BB962C8B-B14F-4D97-AF65-F5344CB8AC3E}">
        <p14:creationId xmlns:p14="http://schemas.microsoft.com/office/powerpoint/2010/main" val="2283807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2BCBCEA-8256-46B6-9C96-DFD0773B29EE}"/>
              </a:ext>
            </a:extLst>
          </p:cNvPr>
          <p:cNvSpPr/>
          <p:nvPr/>
        </p:nvSpPr>
        <p:spPr>
          <a:xfrm>
            <a:off x="777241" y="1750523"/>
            <a:ext cx="10122408" cy="15413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78B0D2-8D47-4D8D-AF6B-426086EC1E8E}"/>
              </a:ext>
            </a:extLst>
          </p:cNvPr>
          <p:cNvSpPr/>
          <p:nvPr/>
        </p:nvSpPr>
        <p:spPr>
          <a:xfrm>
            <a:off x="397191" y="856120"/>
            <a:ext cx="10647999" cy="39626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Keterangan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tentang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penyerahan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BKP dan/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atau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JKP yang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harus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dicantumkan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dalam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Faktur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Pajak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nama, alamat, dan NPWP yang menyerahkan BKP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/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JKP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;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identitas pembeli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BKP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atau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penerima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JKP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yang meliputi: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39750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nama, alamat, dan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NPWP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bagi Wajib Pajak dalam negeri badan dan instansi pemerintah;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39750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nama, alamat, dan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NPWP atau NIK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bagi subjek pajak dalam negeri orang pribadi sesuai ketentuan peraturan perundang-undangan;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39750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nama, alamat, dan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nomor paspor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bagi subjek pajak luar negeri orang pribadi; atau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39750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nama dan alamat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bagi subjek pajak luar negeri badan atau bukan merupakan subjek pajak sebagaimana dimaksud dalam Pasal 3 UU PPh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;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jenis barang atau jasa, jumlah Harga Jual atau Penggantian, dan potongan harga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;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PPN yang dipungut;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PPnBM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yang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dipungut;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kode, nomor seri, dan tanggal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pembuatan Faktur Pajak; dan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nama dan tanda tangan yang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berhak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menandatangani Faktur Pajak.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E908FA-35C0-4E9F-A51E-07D29EE51613}"/>
              </a:ext>
            </a:extLst>
          </p:cNvPr>
          <p:cNvGrpSpPr/>
          <p:nvPr/>
        </p:nvGrpSpPr>
        <p:grpSpPr>
          <a:xfrm>
            <a:off x="5114778" y="4508553"/>
            <a:ext cx="6639949" cy="1929709"/>
            <a:chOff x="4905855" y="4227896"/>
            <a:chExt cx="7762724" cy="222371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A1A467D-A002-43D1-8B5E-9FF1D9699920}"/>
                </a:ext>
              </a:extLst>
            </p:cNvPr>
            <p:cNvGrpSpPr/>
            <p:nvPr/>
          </p:nvGrpSpPr>
          <p:grpSpPr>
            <a:xfrm>
              <a:off x="4905855" y="4803356"/>
              <a:ext cx="6557836" cy="1374513"/>
              <a:chOff x="1511783" y="1305470"/>
              <a:chExt cx="10256911" cy="1374513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5215DE3-EFCC-40BF-A4BF-A27B2A71E6A4}"/>
                  </a:ext>
                </a:extLst>
              </p:cNvPr>
              <p:cNvSpPr/>
              <p:nvPr/>
            </p:nvSpPr>
            <p:spPr>
              <a:xfrm>
                <a:off x="1511783" y="1318644"/>
                <a:ext cx="10256911" cy="11833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357215-3360-4924-B6BE-4FB59DF86AAB}"/>
                  </a:ext>
                </a:extLst>
              </p:cNvPr>
              <p:cNvSpPr txBox="1"/>
              <p:nvPr/>
            </p:nvSpPr>
            <p:spPr>
              <a:xfrm>
                <a:off x="3890661" y="1580511"/>
                <a:ext cx="7301034" cy="1099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NIK</a:t>
                </a:r>
                <a:r>
                  <a:rPr kumimoji="0" lang="en-ID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r>
                  <a:rPr kumimoji="0" lang="en-ID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mempunyai</a:t>
                </a:r>
                <a:r>
                  <a:rPr kumimoji="0" lang="en-ID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r>
                  <a:rPr kumimoji="0" lang="en-ID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kedudukan</a:t>
                </a:r>
                <a:r>
                  <a:rPr kumimoji="0" lang="en-ID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yang </a:t>
                </a:r>
                <a:r>
                  <a:rPr kumimoji="0" lang="en-ID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sama</a:t>
                </a:r>
                <a:r>
                  <a:rPr kumimoji="0" lang="en-ID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r>
                  <a:rPr kumimoji="0" lang="en-ID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dengan</a:t>
                </a:r>
                <a:r>
                  <a:rPr kumimoji="0" lang="en-ID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r>
                  <a:rPr kumimoji="0" lang="en-ID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NPWP</a:t>
                </a:r>
                <a:r>
                  <a:rPr kumimoji="0" lang="id-ID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r>
                  <a:rPr kumimoji="0" lang="id-ID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dalam rangka </a:t>
                </a:r>
                <a:r>
                  <a:rPr kumimoji="0" lang="id-ID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pembuatan</a:t>
                </a:r>
                <a:r>
                  <a:rPr kumimoji="0" lang="id-ID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Faktur Pajak dan </a:t>
                </a:r>
                <a:r>
                  <a:rPr kumimoji="0" lang="id-ID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pengkreditan </a:t>
                </a:r>
                <a:r>
                  <a:rPr kumimoji="0" lang="id-ID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Pajak Masukan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  <a:sym typeface="Wingdings" panose="05000000000000000000" pitchFamily="2" charset="2"/>
                  </a:rPr>
                  <a:t> </a:t>
                </a:r>
                <a:r>
                  <a:rPr kumimoji="0" lang="id-ID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Pasal 19A ayat (3)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PP-1/2012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s.t.d.d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. </a:t>
                </a:r>
                <a:r>
                  <a:rPr kumimoji="0" lang="id-ID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PP-9/2021</a:t>
                </a:r>
                <a:r>
                  <a:rPr lang="en-US" sz="1200" dirty="0">
                    <a:solidFill>
                      <a:srgbClr val="C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.</a:t>
                </a:r>
                <a:endParaRPr kumimoji="0" lang="id-ID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26F0F2C-E298-4D67-975E-2C956C05E4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04" b="100000" l="0" r="89842">
                            <a14:foregroundMark x1="38884" y1="27331" x2="38884" y2="27331"/>
                            <a14:foregroundMark x1="35720" y1="28296" x2="39467" y2="26206"/>
                            <a14:foregroundMark x1="41049" y1="23794" x2="38551" y2="35209"/>
                          </a14:backgroundRemoval>
                        </a14:imgEffect>
                      </a14:imgLayer>
                    </a14:imgProps>
                  </a:ext>
                </a:extLst>
              </a:blip>
              <a:srcRect l="4345"/>
              <a:stretch/>
            </p:blipFill>
            <p:spPr>
              <a:xfrm>
                <a:off x="1511783" y="1305470"/>
                <a:ext cx="2413792" cy="1196522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2EE39B1-AAD7-4A60-9D2F-12F8305D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19" b="90000" l="1500" r="9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51522" y="4227896"/>
              <a:ext cx="2117057" cy="2223714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ABAF665-677C-4536-B5DB-962F30E53A64}"/>
              </a:ext>
            </a:extLst>
          </p:cNvPr>
          <p:cNvSpPr/>
          <p:nvPr/>
        </p:nvSpPr>
        <p:spPr>
          <a:xfrm>
            <a:off x="489040" y="1462617"/>
            <a:ext cx="7527962" cy="331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1" name="object 33">
            <a:extLst>
              <a:ext uri="{FF2B5EF4-FFF2-40B4-BE49-F238E27FC236}">
                <a16:creationId xmlns:a16="http://schemas.microsoft.com/office/drawing/2014/main" id="{C43259C4-0CFA-424F-B9FB-D06C7EDDCC00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object 42">
            <a:extLst>
              <a:ext uri="{FF2B5EF4-FFF2-40B4-BE49-F238E27FC236}">
                <a16:creationId xmlns:a16="http://schemas.microsoft.com/office/drawing/2014/main" id="{2A2105DC-0569-4D3C-8E4E-1B1146EDC34B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Keterangan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4D704F7-1133-42CE-886C-1223AC6738E4}"/>
              </a:ext>
            </a:extLst>
          </p:cNvPr>
          <p:cNvSpPr/>
          <p:nvPr/>
        </p:nvSpPr>
        <p:spPr>
          <a:xfrm>
            <a:off x="10327209" y="1640260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lowchart: Merge 34">
            <a:extLst>
              <a:ext uri="{FF2B5EF4-FFF2-40B4-BE49-F238E27FC236}">
                <a16:creationId xmlns:a16="http://schemas.microsoft.com/office/drawing/2014/main" id="{57EF30B7-4575-42A2-BC2F-5E78F91B2A37}"/>
              </a:ext>
            </a:extLst>
          </p:cNvPr>
          <p:cNvSpPr/>
          <p:nvPr/>
        </p:nvSpPr>
        <p:spPr>
          <a:xfrm>
            <a:off x="10886241" y="1630534"/>
            <a:ext cx="581382" cy="284385"/>
          </a:xfrm>
          <a:prstGeom prst="flowChartMerg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 anchorCtr="1"/>
          <a:lstStyle/>
          <a:p>
            <a:pPr algn="ctr"/>
            <a:r>
              <a:rPr lang="en-US" sz="1100" b="1" dirty="0"/>
              <a:t>NEW</a:t>
            </a:r>
            <a:endParaRPr lang="en-ID" sz="1100" b="1" dirty="0"/>
          </a:p>
        </p:txBody>
      </p:sp>
      <p:sp>
        <p:nvSpPr>
          <p:cNvPr id="25" name="Flowchart: Delay 24">
            <a:extLst>
              <a:ext uri="{FF2B5EF4-FFF2-40B4-BE49-F238E27FC236}">
                <a16:creationId xmlns:a16="http://schemas.microsoft.com/office/drawing/2014/main" id="{93CBF4CB-76BF-420D-B3B4-59BA82E906F9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2.1</a:t>
            </a:r>
          </a:p>
        </p:txBody>
      </p:sp>
    </p:spTree>
    <p:extLst>
      <p:ext uri="{BB962C8B-B14F-4D97-AF65-F5344CB8AC3E}">
        <p14:creationId xmlns:p14="http://schemas.microsoft.com/office/powerpoint/2010/main" val="575307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717D45F-77A1-4C37-94A3-9B0CC772172E}"/>
              </a:ext>
            </a:extLst>
          </p:cNvPr>
          <p:cNvSpPr/>
          <p:nvPr/>
        </p:nvSpPr>
        <p:spPr>
          <a:xfrm>
            <a:off x="309000" y="934905"/>
            <a:ext cx="586871" cy="386879"/>
          </a:xfrm>
          <a:prstGeom prst="roundRect">
            <a:avLst>
              <a:gd name="adj" fmla="val 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66D700A-DCE1-448C-A614-CBCC32493664}"/>
              </a:ext>
            </a:extLst>
          </p:cNvPr>
          <p:cNvSpPr txBox="1"/>
          <p:nvPr/>
        </p:nvSpPr>
        <p:spPr>
          <a:xfrm>
            <a:off x="989221" y="748234"/>
            <a:ext cx="8493108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ID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Identitas</a:t>
            </a:r>
            <a:r>
              <a:rPr lang="en-ID" sz="1600" b="1" dirty="0">
                <a:solidFill>
                  <a:srgbClr val="0000FF"/>
                </a:solidFill>
                <a:cs typeface="Segoe UI" panose="020B0502040204020203" pitchFamily="34" charset="0"/>
              </a:rPr>
              <a:t> PKP </a:t>
            </a:r>
            <a:r>
              <a:rPr lang="en-ID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Penjual</a:t>
            </a:r>
            <a:endParaRPr lang="en-ID" sz="1600" b="1" dirty="0">
              <a:solidFill>
                <a:srgbClr val="0000FF"/>
              </a:solidFill>
              <a:cs typeface="Segoe UI" panose="020B0502040204020203" pitchFamily="34" charset="0"/>
            </a:endParaRPr>
          </a:p>
          <a:p>
            <a:pPr>
              <a:spcAft>
                <a:spcPts val="300"/>
              </a:spcAft>
            </a:pP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Nama,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alamat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, dan NPWP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wajib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diisi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sesuai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dengan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nama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,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alamat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, dan NPWP yang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tercantum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Surat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Pengukuhan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PKP</a:t>
            </a:r>
            <a:r>
              <a:rPr lang="en-ID" sz="1600" b="1" i="1" dirty="0">
                <a:solidFill>
                  <a:srgbClr val="002060"/>
                </a:solidFill>
                <a:cs typeface="Segoe UI" panose="020B0502040204020203" pitchFamily="34" charset="0"/>
              </a:rPr>
              <a:t>. </a:t>
            </a:r>
            <a:r>
              <a:rPr lang="en-ID" sz="1600" b="1" dirty="0">
                <a:solidFill>
                  <a:srgbClr val="FF0000"/>
                </a:solidFill>
                <a:cs typeface="Segoe UI" panose="020B0502040204020203" pitchFamily="34" charset="0"/>
              </a:rPr>
              <a:t>*)</a:t>
            </a:r>
            <a:endParaRPr lang="en-ID" sz="1600" dirty="0">
              <a:solidFill>
                <a:srgbClr val="FF0000"/>
              </a:solidFill>
              <a:cs typeface="Segoe UI" panose="020B0502040204020203" pitchFamily="34" charset="0"/>
            </a:endParaRPr>
          </a:p>
        </p:txBody>
      </p:sp>
      <p:grpSp>
        <p:nvGrpSpPr>
          <p:cNvPr id="7" name="Graphic 27" descr="Employee badge with solid fill">
            <a:extLst>
              <a:ext uri="{FF2B5EF4-FFF2-40B4-BE49-F238E27FC236}">
                <a16:creationId xmlns:a16="http://schemas.microsoft.com/office/drawing/2014/main" id="{A6513632-E1FA-4122-BA1F-8209836E571B}"/>
              </a:ext>
            </a:extLst>
          </p:cNvPr>
          <p:cNvGrpSpPr>
            <a:grpSpLocks/>
          </p:cNvGrpSpPr>
          <p:nvPr/>
        </p:nvGrpSpPr>
        <p:grpSpPr>
          <a:xfrm>
            <a:off x="283871" y="727460"/>
            <a:ext cx="612000" cy="611555"/>
            <a:chOff x="395907" y="1580989"/>
            <a:chExt cx="641945" cy="605841"/>
          </a:xfrm>
          <a:solidFill>
            <a:srgbClr val="002060"/>
          </a:solidFill>
        </p:grpSpPr>
        <p:sp>
          <p:nvSpPr>
            <p:cNvPr id="8" name="Graphic 27" descr="Employee badge with solid fill">
              <a:extLst>
                <a:ext uri="{FF2B5EF4-FFF2-40B4-BE49-F238E27FC236}">
                  <a16:creationId xmlns:a16="http://schemas.microsoft.com/office/drawing/2014/main" id="{8FD883DF-16B6-4913-BAA9-52F15FDCAD82}"/>
                </a:ext>
              </a:extLst>
            </p:cNvPr>
            <p:cNvSpPr/>
            <p:nvPr/>
          </p:nvSpPr>
          <p:spPr>
            <a:xfrm>
              <a:off x="668734" y="1580989"/>
              <a:ext cx="96291" cy="142551"/>
            </a:xfrm>
            <a:custGeom>
              <a:avLst/>
              <a:gdLst>
                <a:gd name="connsiteX0" fmla="*/ 64195 w 96291"/>
                <a:gd name="connsiteY0" fmla="*/ 142551 h 142551"/>
                <a:gd name="connsiteX1" fmla="*/ 32097 w 96291"/>
                <a:gd name="connsiteY1" fmla="*/ 142551 h 142551"/>
                <a:gd name="connsiteX2" fmla="*/ 0 w 96291"/>
                <a:gd name="connsiteY2" fmla="*/ 106913 h 142551"/>
                <a:gd name="connsiteX3" fmla="*/ 0 w 96291"/>
                <a:gd name="connsiteY3" fmla="*/ 35638 h 142551"/>
                <a:gd name="connsiteX4" fmla="*/ 32097 w 96291"/>
                <a:gd name="connsiteY4" fmla="*/ 0 h 142551"/>
                <a:gd name="connsiteX5" fmla="*/ 64195 w 96291"/>
                <a:gd name="connsiteY5" fmla="*/ 0 h 142551"/>
                <a:gd name="connsiteX6" fmla="*/ 96292 w 96291"/>
                <a:gd name="connsiteY6" fmla="*/ 35638 h 142551"/>
                <a:gd name="connsiteX7" fmla="*/ 96292 w 96291"/>
                <a:gd name="connsiteY7" fmla="*/ 106913 h 142551"/>
                <a:gd name="connsiteX8" fmla="*/ 64195 w 96291"/>
                <a:gd name="connsiteY8" fmla="*/ 142551 h 14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291" h="142551">
                  <a:moveTo>
                    <a:pt x="64195" y="142551"/>
                  </a:moveTo>
                  <a:lnTo>
                    <a:pt x="32097" y="142551"/>
                  </a:lnTo>
                  <a:cubicBezTo>
                    <a:pt x="14444" y="142551"/>
                    <a:pt x="0" y="126514"/>
                    <a:pt x="0" y="106913"/>
                  </a:cubicBezTo>
                  <a:lnTo>
                    <a:pt x="0" y="35638"/>
                  </a:lnTo>
                  <a:cubicBezTo>
                    <a:pt x="0" y="16037"/>
                    <a:pt x="14444" y="0"/>
                    <a:pt x="32097" y="0"/>
                  </a:cubicBezTo>
                  <a:lnTo>
                    <a:pt x="64195" y="0"/>
                  </a:lnTo>
                  <a:cubicBezTo>
                    <a:pt x="81848" y="0"/>
                    <a:pt x="96292" y="16037"/>
                    <a:pt x="96292" y="35638"/>
                  </a:cubicBezTo>
                  <a:lnTo>
                    <a:pt x="96292" y="106913"/>
                  </a:lnTo>
                  <a:cubicBezTo>
                    <a:pt x="96292" y="126514"/>
                    <a:pt x="81848" y="142551"/>
                    <a:pt x="64195" y="142551"/>
                  </a:cubicBezTo>
                  <a:close/>
                </a:path>
              </a:pathLst>
            </a:custGeom>
            <a:solidFill>
              <a:srgbClr val="002060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" name="Graphic 27" descr="Employee badge with solid fill">
              <a:extLst>
                <a:ext uri="{FF2B5EF4-FFF2-40B4-BE49-F238E27FC236}">
                  <a16:creationId xmlns:a16="http://schemas.microsoft.com/office/drawing/2014/main" id="{59D79736-BC48-4932-B580-28672614C4FB}"/>
                </a:ext>
              </a:extLst>
            </p:cNvPr>
            <p:cNvSpPr/>
            <p:nvPr/>
          </p:nvSpPr>
          <p:spPr>
            <a:xfrm>
              <a:off x="395907" y="1687902"/>
              <a:ext cx="641945" cy="498928"/>
            </a:xfrm>
            <a:custGeom>
              <a:avLst/>
              <a:gdLst>
                <a:gd name="connsiteX0" fmla="*/ 577751 w 641945"/>
                <a:gd name="connsiteY0" fmla="*/ 213827 h 498928"/>
                <a:gd name="connsiteX1" fmla="*/ 385167 w 641945"/>
                <a:gd name="connsiteY1" fmla="*/ 213827 h 498928"/>
                <a:gd name="connsiteX2" fmla="*/ 385167 w 641945"/>
                <a:gd name="connsiteY2" fmla="*/ 178189 h 498928"/>
                <a:gd name="connsiteX3" fmla="*/ 577751 w 641945"/>
                <a:gd name="connsiteY3" fmla="*/ 178189 h 498928"/>
                <a:gd name="connsiteX4" fmla="*/ 577751 w 641945"/>
                <a:gd name="connsiteY4" fmla="*/ 213827 h 498928"/>
                <a:gd name="connsiteX5" fmla="*/ 577751 w 641945"/>
                <a:gd name="connsiteY5" fmla="*/ 320740 h 498928"/>
                <a:gd name="connsiteX6" fmla="*/ 385167 w 641945"/>
                <a:gd name="connsiteY6" fmla="*/ 320740 h 498928"/>
                <a:gd name="connsiteX7" fmla="*/ 385167 w 641945"/>
                <a:gd name="connsiteY7" fmla="*/ 285102 h 498928"/>
                <a:gd name="connsiteX8" fmla="*/ 577751 w 641945"/>
                <a:gd name="connsiteY8" fmla="*/ 285102 h 498928"/>
                <a:gd name="connsiteX9" fmla="*/ 577751 w 641945"/>
                <a:gd name="connsiteY9" fmla="*/ 320740 h 498928"/>
                <a:gd name="connsiteX10" fmla="*/ 577751 w 641945"/>
                <a:gd name="connsiteY10" fmla="*/ 427653 h 498928"/>
                <a:gd name="connsiteX11" fmla="*/ 385167 w 641945"/>
                <a:gd name="connsiteY11" fmla="*/ 427653 h 498928"/>
                <a:gd name="connsiteX12" fmla="*/ 385167 w 641945"/>
                <a:gd name="connsiteY12" fmla="*/ 392015 h 498928"/>
                <a:gd name="connsiteX13" fmla="*/ 577751 w 641945"/>
                <a:gd name="connsiteY13" fmla="*/ 392015 h 498928"/>
                <a:gd name="connsiteX14" fmla="*/ 577751 w 641945"/>
                <a:gd name="connsiteY14" fmla="*/ 427653 h 498928"/>
                <a:gd name="connsiteX15" fmla="*/ 320973 w 641945"/>
                <a:gd name="connsiteY15" fmla="*/ 427653 h 498928"/>
                <a:gd name="connsiteX16" fmla="*/ 64195 w 641945"/>
                <a:gd name="connsiteY16" fmla="*/ 427653 h 498928"/>
                <a:gd name="connsiteX17" fmla="*/ 64195 w 641945"/>
                <a:gd name="connsiteY17" fmla="*/ 356378 h 498928"/>
                <a:gd name="connsiteX18" fmla="*/ 77033 w 641945"/>
                <a:gd name="connsiteY18" fmla="*/ 327867 h 498928"/>
                <a:gd name="connsiteX19" fmla="*/ 139623 w 641945"/>
                <a:gd name="connsiteY19" fmla="*/ 294011 h 498928"/>
                <a:gd name="connsiteX20" fmla="*/ 192584 w 641945"/>
                <a:gd name="connsiteY20" fmla="*/ 285102 h 498928"/>
                <a:gd name="connsiteX21" fmla="*/ 245544 w 641945"/>
                <a:gd name="connsiteY21" fmla="*/ 294011 h 498928"/>
                <a:gd name="connsiteX22" fmla="*/ 308134 w 641945"/>
                <a:gd name="connsiteY22" fmla="*/ 327867 h 498928"/>
                <a:gd name="connsiteX23" fmla="*/ 320973 w 641945"/>
                <a:gd name="connsiteY23" fmla="*/ 356378 h 498928"/>
                <a:gd name="connsiteX24" fmla="*/ 320973 w 641945"/>
                <a:gd name="connsiteY24" fmla="*/ 427653 h 498928"/>
                <a:gd name="connsiteX25" fmla="*/ 192584 w 641945"/>
                <a:gd name="connsiteY25" fmla="*/ 124732 h 498928"/>
                <a:gd name="connsiteX26" fmla="*/ 256778 w 641945"/>
                <a:gd name="connsiteY26" fmla="*/ 196008 h 498928"/>
                <a:gd name="connsiteX27" fmla="*/ 192584 w 641945"/>
                <a:gd name="connsiteY27" fmla="*/ 267283 h 498928"/>
                <a:gd name="connsiteX28" fmla="*/ 128389 w 641945"/>
                <a:gd name="connsiteY28" fmla="*/ 196008 h 498928"/>
                <a:gd name="connsiteX29" fmla="*/ 192584 w 641945"/>
                <a:gd name="connsiteY29" fmla="*/ 124732 h 498928"/>
                <a:gd name="connsiteX30" fmla="*/ 609848 w 641945"/>
                <a:gd name="connsiteY30" fmla="*/ 0 h 498928"/>
                <a:gd name="connsiteX31" fmla="*/ 401216 w 641945"/>
                <a:gd name="connsiteY31" fmla="*/ 0 h 498928"/>
                <a:gd name="connsiteX32" fmla="*/ 337021 w 641945"/>
                <a:gd name="connsiteY32" fmla="*/ 71276 h 498928"/>
                <a:gd name="connsiteX33" fmla="*/ 304924 w 641945"/>
                <a:gd name="connsiteY33" fmla="*/ 71276 h 498928"/>
                <a:gd name="connsiteX34" fmla="*/ 240729 w 641945"/>
                <a:gd name="connsiteY34" fmla="*/ 0 h 498928"/>
                <a:gd name="connsiteX35" fmla="*/ 32097 w 641945"/>
                <a:gd name="connsiteY35" fmla="*/ 0 h 498928"/>
                <a:gd name="connsiteX36" fmla="*/ 0 w 641945"/>
                <a:gd name="connsiteY36" fmla="*/ 35638 h 498928"/>
                <a:gd name="connsiteX37" fmla="*/ 0 w 641945"/>
                <a:gd name="connsiteY37" fmla="*/ 463291 h 498928"/>
                <a:gd name="connsiteX38" fmla="*/ 32097 w 641945"/>
                <a:gd name="connsiteY38" fmla="*/ 498929 h 498928"/>
                <a:gd name="connsiteX39" fmla="*/ 609848 w 641945"/>
                <a:gd name="connsiteY39" fmla="*/ 498929 h 498928"/>
                <a:gd name="connsiteX40" fmla="*/ 641945 w 641945"/>
                <a:gd name="connsiteY40" fmla="*/ 463291 h 498928"/>
                <a:gd name="connsiteX41" fmla="*/ 641945 w 641945"/>
                <a:gd name="connsiteY41" fmla="*/ 35638 h 498928"/>
                <a:gd name="connsiteX42" fmla="*/ 609848 w 641945"/>
                <a:gd name="connsiteY42" fmla="*/ 0 h 498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41945" h="498928">
                  <a:moveTo>
                    <a:pt x="577751" y="213827"/>
                  </a:moveTo>
                  <a:lnTo>
                    <a:pt x="385167" y="213827"/>
                  </a:lnTo>
                  <a:lnTo>
                    <a:pt x="385167" y="178189"/>
                  </a:lnTo>
                  <a:lnTo>
                    <a:pt x="577751" y="178189"/>
                  </a:lnTo>
                  <a:lnTo>
                    <a:pt x="577751" y="213827"/>
                  </a:lnTo>
                  <a:close/>
                  <a:moveTo>
                    <a:pt x="577751" y="320740"/>
                  </a:moveTo>
                  <a:lnTo>
                    <a:pt x="385167" y="320740"/>
                  </a:lnTo>
                  <a:lnTo>
                    <a:pt x="385167" y="285102"/>
                  </a:lnTo>
                  <a:lnTo>
                    <a:pt x="577751" y="285102"/>
                  </a:lnTo>
                  <a:lnTo>
                    <a:pt x="577751" y="320740"/>
                  </a:lnTo>
                  <a:close/>
                  <a:moveTo>
                    <a:pt x="577751" y="427653"/>
                  </a:moveTo>
                  <a:lnTo>
                    <a:pt x="385167" y="427653"/>
                  </a:lnTo>
                  <a:lnTo>
                    <a:pt x="385167" y="392015"/>
                  </a:lnTo>
                  <a:lnTo>
                    <a:pt x="577751" y="392015"/>
                  </a:lnTo>
                  <a:lnTo>
                    <a:pt x="577751" y="427653"/>
                  </a:lnTo>
                  <a:close/>
                  <a:moveTo>
                    <a:pt x="320973" y="427653"/>
                  </a:moveTo>
                  <a:lnTo>
                    <a:pt x="64195" y="427653"/>
                  </a:lnTo>
                  <a:lnTo>
                    <a:pt x="64195" y="356378"/>
                  </a:lnTo>
                  <a:cubicBezTo>
                    <a:pt x="64195" y="345686"/>
                    <a:pt x="69009" y="334995"/>
                    <a:pt x="77033" y="327867"/>
                  </a:cubicBezTo>
                  <a:cubicBezTo>
                    <a:pt x="94687" y="313612"/>
                    <a:pt x="117155" y="301139"/>
                    <a:pt x="139623" y="294011"/>
                  </a:cubicBezTo>
                  <a:cubicBezTo>
                    <a:pt x="157277" y="288666"/>
                    <a:pt x="174930" y="285102"/>
                    <a:pt x="192584" y="285102"/>
                  </a:cubicBezTo>
                  <a:cubicBezTo>
                    <a:pt x="211842" y="285102"/>
                    <a:pt x="229495" y="288666"/>
                    <a:pt x="245544" y="294011"/>
                  </a:cubicBezTo>
                  <a:cubicBezTo>
                    <a:pt x="268012" y="301139"/>
                    <a:pt x="290480" y="311830"/>
                    <a:pt x="308134" y="327867"/>
                  </a:cubicBezTo>
                  <a:cubicBezTo>
                    <a:pt x="316158" y="334995"/>
                    <a:pt x="320973" y="345686"/>
                    <a:pt x="320973" y="356378"/>
                  </a:cubicBezTo>
                  <a:lnTo>
                    <a:pt x="320973" y="427653"/>
                  </a:lnTo>
                  <a:close/>
                  <a:moveTo>
                    <a:pt x="192584" y="124732"/>
                  </a:moveTo>
                  <a:cubicBezTo>
                    <a:pt x="227890" y="124732"/>
                    <a:pt x="256778" y="156806"/>
                    <a:pt x="256778" y="196008"/>
                  </a:cubicBezTo>
                  <a:cubicBezTo>
                    <a:pt x="256778" y="235209"/>
                    <a:pt x="227890" y="267283"/>
                    <a:pt x="192584" y="267283"/>
                  </a:cubicBezTo>
                  <a:cubicBezTo>
                    <a:pt x="157277" y="267283"/>
                    <a:pt x="128389" y="235209"/>
                    <a:pt x="128389" y="196008"/>
                  </a:cubicBezTo>
                  <a:cubicBezTo>
                    <a:pt x="128389" y="156806"/>
                    <a:pt x="157277" y="124732"/>
                    <a:pt x="192584" y="124732"/>
                  </a:cubicBezTo>
                  <a:close/>
                  <a:moveTo>
                    <a:pt x="609848" y="0"/>
                  </a:moveTo>
                  <a:lnTo>
                    <a:pt x="401216" y="0"/>
                  </a:lnTo>
                  <a:cubicBezTo>
                    <a:pt x="401216" y="39202"/>
                    <a:pt x="372328" y="71276"/>
                    <a:pt x="337021" y="71276"/>
                  </a:cubicBezTo>
                  <a:lnTo>
                    <a:pt x="304924" y="71276"/>
                  </a:lnTo>
                  <a:cubicBezTo>
                    <a:pt x="269617" y="71276"/>
                    <a:pt x="240729" y="39202"/>
                    <a:pt x="240729" y="0"/>
                  </a:cubicBezTo>
                  <a:lnTo>
                    <a:pt x="32097" y="0"/>
                  </a:lnTo>
                  <a:cubicBezTo>
                    <a:pt x="14444" y="0"/>
                    <a:pt x="0" y="16037"/>
                    <a:pt x="0" y="35638"/>
                  </a:cubicBezTo>
                  <a:lnTo>
                    <a:pt x="0" y="463291"/>
                  </a:lnTo>
                  <a:cubicBezTo>
                    <a:pt x="0" y="482892"/>
                    <a:pt x="14444" y="498929"/>
                    <a:pt x="32097" y="498929"/>
                  </a:cubicBezTo>
                  <a:lnTo>
                    <a:pt x="609848" y="498929"/>
                  </a:lnTo>
                  <a:cubicBezTo>
                    <a:pt x="627501" y="498929"/>
                    <a:pt x="641945" y="482892"/>
                    <a:pt x="641945" y="463291"/>
                  </a:cubicBezTo>
                  <a:lnTo>
                    <a:pt x="641945" y="35638"/>
                  </a:lnTo>
                  <a:cubicBezTo>
                    <a:pt x="641945" y="16037"/>
                    <a:pt x="627501" y="0"/>
                    <a:pt x="609848" y="0"/>
                  </a:cubicBezTo>
                  <a:close/>
                </a:path>
              </a:pathLst>
            </a:custGeom>
            <a:solidFill>
              <a:srgbClr val="002060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pic>
        <p:nvPicPr>
          <p:cNvPr id="6" name="Graphic 5" descr="Inventory with solid fill">
            <a:extLst>
              <a:ext uri="{FF2B5EF4-FFF2-40B4-BE49-F238E27FC236}">
                <a16:creationId xmlns:a16="http://schemas.microsoft.com/office/drawing/2014/main" id="{CBBC4A81-D03E-4A8A-A209-D10FD48E1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440" y="4697922"/>
            <a:ext cx="787779" cy="666650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ACB40ABB-1053-4389-BD20-275CC87535F1}"/>
              </a:ext>
            </a:extLst>
          </p:cNvPr>
          <p:cNvSpPr txBox="1"/>
          <p:nvPr/>
        </p:nvSpPr>
        <p:spPr>
          <a:xfrm>
            <a:off x="989219" y="1655660"/>
            <a:ext cx="8564205" cy="2993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Aft>
                <a:spcPts val="300"/>
              </a:spcAft>
              <a:buClrTx/>
              <a:buSzTx/>
              <a:tabLst/>
              <a:defRPr/>
            </a:pPr>
            <a:r>
              <a:rPr lang="en-US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Identitas</a:t>
            </a:r>
            <a:r>
              <a:rPr lang="en-US" sz="1600" b="1" dirty="0">
                <a:solidFill>
                  <a:srgbClr val="0000FF"/>
                </a:solidFill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Pembeli</a:t>
            </a:r>
            <a:r>
              <a:rPr lang="en-US" sz="1600" b="1" dirty="0">
                <a:solidFill>
                  <a:srgbClr val="0000FF"/>
                </a:solidFill>
                <a:cs typeface="Segoe UI" panose="020B0502040204020203" pitchFamily="34" charset="0"/>
              </a:rPr>
              <a:t> BKP/</a:t>
            </a:r>
            <a:r>
              <a:rPr lang="en-US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Penerima</a:t>
            </a:r>
            <a:r>
              <a:rPr lang="en-US" sz="1600" b="1" dirty="0">
                <a:solidFill>
                  <a:srgbClr val="0000FF"/>
                </a:solidFill>
                <a:cs typeface="Segoe UI" panose="020B0502040204020203" pitchFamily="34" charset="0"/>
              </a:rPr>
              <a:t> JKP</a:t>
            </a:r>
          </a:p>
          <a:p>
            <a:pPr marL="176213" lvl="0" indent="-176213">
              <a:spcAft>
                <a:spcPts val="3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Nama,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alamat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, NPWP, NIK, dan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nomor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paspor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wajib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diisi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sesuai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dengan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nama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alamat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, NPWP, NIK, dan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nomor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paspor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sebenarnya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/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sesungguhnya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  <a:endParaRPr lang="en-ID" sz="1600" dirty="0">
              <a:solidFill>
                <a:srgbClr val="002060"/>
              </a:solidFill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176213" lvl="0" indent="-176213">
              <a:spcAft>
                <a:spcPts val="3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Bagi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subjek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negeri,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nama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dan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alamat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dapat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diisi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sesuai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dengan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nama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dan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alamat</a:t>
            </a:r>
            <a:endParaRPr lang="en-US" sz="1600" dirty="0">
              <a:solidFill>
                <a:srgbClr val="002060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176213" lvl="0">
              <a:spcAft>
                <a:spcPts val="300"/>
              </a:spcAft>
              <a:buClr>
                <a:srgbClr val="002060"/>
              </a:buClr>
            </a:pP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yang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tercantum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S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urat </a:t>
            </a:r>
            <a:r>
              <a:rPr lang="en-US" sz="16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K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eterangan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T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erdaftar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S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urat </a:t>
            </a:r>
            <a:r>
              <a:rPr lang="en-US" sz="16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engukuhan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PKP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. </a:t>
            </a:r>
            <a:r>
              <a:rPr lang="en-US" sz="1600" b="1" dirty="0">
                <a:solidFill>
                  <a:srgbClr val="FF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*)</a:t>
            </a:r>
          </a:p>
          <a:p>
            <a:pPr marL="176213" lvl="0" indent="-176213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hal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penyerahan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BKP/JKP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dilakukan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kepada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Pembeli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BKP/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Penerima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JKP yang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merupakan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tempat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dilakukannya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pemusatan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tempat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PPN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terutang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tetapi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BKP/JKP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dimaksud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dikirim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/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diserahkan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ke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tempat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PPN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terutang</a:t>
            </a:r>
            <a:r>
              <a:rPr lang="x-none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 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dipusatkan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berlaku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ketentuan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sebagai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berikut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:</a:t>
            </a:r>
            <a:endParaRPr lang="en-ID" sz="1600" dirty="0">
              <a:solidFill>
                <a:srgbClr val="002060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452438" lvl="0" indent="-1968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nama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dan NPWP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diisi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nama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dan NPWP PKP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tempat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dilakukannya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pemusatan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PPN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terutang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; dan</a:t>
            </a:r>
            <a:endParaRPr lang="en-ID" sz="1600" dirty="0">
              <a:solidFill>
                <a:srgbClr val="002060"/>
              </a:solidFill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452438" lvl="0" indent="-1968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alamat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diisi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alamat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tempat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PPN</a:t>
            </a:r>
            <a:r>
              <a:rPr lang="x-none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 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terutang</a:t>
            </a:r>
            <a:r>
              <a:rPr lang="x-none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 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yang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dipusatkan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menerima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BKP/JKP.</a:t>
            </a:r>
          </a:p>
          <a:p>
            <a:pPr marL="182563" lvl="0" indent="-182563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Contoh</a:t>
            </a:r>
            <a:r>
              <a:rPr lang="en-US" sz="16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pengisian</a:t>
            </a:r>
            <a:r>
              <a:rPr lang="en-US" sz="16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alamat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pada Lampiran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huruf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A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angka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2 PER.</a:t>
            </a:r>
            <a:endParaRPr lang="en-ID" sz="1600" dirty="0">
              <a:solidFill>
                <a:srgbClr val="002060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52" name="object 33">
            <a:extLst>
              <a:ext uri="{FF2B5EF4-FFF2-40B4-BE49-F238E27FC236}">
                <a16:creationId xmlns:a16="http://schemas.microsoft.com/office/drawing/2014/main" id="{1359EF1E-8E2F-437B-8824-7B2E14F9E186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object 42">
            <a:extLst>
              <a:ext uri="{FF2B5EF4-FFF2-40B4-BE49-F238E27FC236}">
                <a16:creationId xmlns:a16="http://schemas.microsoft.com/office/drawing/2014/main" id="{97C54378-3E02-4A24-B795-EC9D59E92DAC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Tata Cara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Pengisian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Keterangan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0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(1/2)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4" name="Graphic 27" descr="Employee badge with solid fill">
            <a:extLst>
              <a:ext uri="{FF2B5EF4-FFF2-40B4-BE49-F238E27FC236}">
                <a16:creationId xmlns:a16="http://schemas.microsoft.com/office/drawing/2014/main" id="{16FD73BC-DF75-413F-9D17-6DF09744E853}"/>
              </a:ext>
            </a:extLst>
          </p:cNvPr>
          <p:cNvGrpSpPr>
            <a:grpSpLocks/>
          </p:cNvGrpSpPr>
          <p:nvPr/>
        </p:nvGrpSpPr>
        <p:grpSpPr>
          <a:xfrm>
            <a:off x="284199" y="1706156"/>
            <a:ext cx="612000" cy="574980"/>
            <a:chOff x="395907" y="1580989"/>
            <a:chExt cx="641945" cy="569606"/>
          </a:xfrm>
          <a:solidFill>
            <a:srgbClr val="002060"/>
          </a:solidFill>
        </p:grpSpPr>
        <p:sp>
          <p:nvSpPr>
            <p:cNvPr id="65" name="Graphic 27" descr="Employee badge with solid fill">
              <a:extLst>
                <a:ext uri="{FF2B5EF4-FFF2-40B4-BE49-F238E27FC236}">
                  <a16:creationId xmlns:a16="http://schemas.microsoft.com/office/drawing/2014/main" id="{99393984-526E-4018-8351-9C6FDFD8217A}"/>
                </a:ext>
              </a:extLst>
            </p:cNvPr>
            <p:cNvSpPr/>
            <p:nvPr/>
          </p:nvSpPr>
          <p:spPr>
            <a:xfrm>
              <a:off x="668734" y="1580989"/>
              <a:ext cx="96291" cy="142551"/>
            </a:xfrm>
            <a:custGeom>
              <a:avLst/>
              <a:gdLst>
                <a:gd name="connsiteX0" fmla="*/ 64195 w 96291"/>
                <a:gd name="connsiteY0" fmla="*/ 142551 h 142551"/>
                <a:gd name="connsiteX1" fmla="*/ 32097 w 96291"/>
                <a:gd name="connsiteY1" fmla="*/ 142551 h 142551"/>
                <a:gd name="connsiteX2" fmla="*/ 0 w 96291"/>
                <a:gd name="connsiteY2" fmla="*/ 106913 h 142551"/>
                <a:gd name="connsiteX3" fmla="*/ 0 w 96291"/>
                <a:gd name="connsiteY3" fmla="*/ 35638 h 142551"/>
                <a:gd name="connsiteX4" fmla="*/ 32097 w 96291"/>
                <a:gd name="connsiteY4" fmla="*/ 0 h 142551"/>
                <a:gd name="connsiteX5" fmla="*/ 64195 w 96291"/>
                <a:gd name="connsiteY5" fmla="*/ 0 h 142551"/>
                <a:gd name="connsiteX6" fmla="*/ 96292 w 96291"/>
                <a:gd name="connsiteY6" fmla="*/ 35638 h 142551"/>
                <a:gd name="connsiteX7" fmla="*/ 96292 w 96291"/>
                <a:gd name="connsiteY7" fmla="*/ 106913 h 142551"/>
                <a:gd name="connsiteX8" fmla="*/ 64195 w 96291"/>
                <a:gd name="connsiteY8" fmla="*/ 142551 h 14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291" h="142551">
                  <a:moveTo>
                    <a:pt x="64195" y="142551"/>
                  </a:moveTo>
                  <a:lnTo>
                    <a:pt x="32097" y="142551"/>
                  </a:lnTo>
                  <a:cubicBezTo>
                    <a:pt x="14444" y="142551"/>
                    <a:pt x="0" y="126514"/>
                    <a:pt x="0" y="106913"/>
                  </a:cubicBezTo>
                  <a:lnTo>
                    <a:pt x="0" y="35638"/>
                  </a:lnTo>
                  <a:cubicBezTo>
                    <a:pt x="0" y="16037"/>
                    <a:pt x="14444" y="0"/>
                    <a:pt x="32097" y="0"/>
                  </a:cubicBezTo>
                  <a:lnTo>
                    <a:pt x="64195" y="0"/>
                  </a:lnTo>
                  <a:cubicBezTo>
                    <a:pt x="81848" y="0"/>
                    <a:pt x="96292" y="16037"/>
                    <a:pt x="96292" y="35638"/>
                  </a:cubicBezTo>
                  <a:lnTo>
                    <a:pt x="96292" y="106913"/>
                  </a:lnTo>
                  <a:cubicBezTo>
                    <a:pt x="96292" y="126514"/>
                    <a:pt x="81848" y="142551"/>
                    <a:pt x="64195" y="142551"/>
                  </a:cubicBezTo>
                  <a:close/>
                </a:path>
              </a:pathLst>
            </a:custGeom>
            <a:solidFill>
              <a:srgbClr val="002060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66" name="Graphic 27" descr="Employee badge with solid fill">
              <a:extLst>
                <a:ext uri="{FF2B5EF4-FFF2-40B4-BE49-F238E27FC236}">
                  <a16:creationId xmlns:a16="http://schemas.microsoft.com/office/drawing/2014/main" id="{0A892149-F450-4EDA-80B7-785728BDA0F2}"/>
                </a:ext>
              </a:extLst>
            </p:cNvPr>
            <p:cNvSpPr/>
            <p:nvPr/>
          </p:nvSpPr>
          <p:spPr>
            <a:xfrm>
              <a:off x="395907" y="1651667"/>
              <a:ext cx="641945" cy="498928"/>
            </a:xfrm>
            <a:custGeom>
              <a:avLst/>
              <a:gdLst>
                <a:gd name="connsiteX0" fmla="*/ 577751 w 641945"/>
                <a:gd name="connsiteY0" fmla="*/ 213827 h 498928"/>
                <a:gd name="connsiteX1" fmla="*/ 385167 w 641945"/>
                <a:gd name="connsiteY1" fmla="*/ 213827 h 498928"/>
                <a:gd name="connsiteX2" fmla="*/ 385167 w 641945"/>
                <a:gd name="connsiteY2" fmla="*/ 178189 h 498928"/>
                <a:gd name="connsiteX3" fmla="*/ 577751 w 641945"/>
                <a:gd name="connsiteY3" fmla="*/ 178189 h 498928"/>
                <a:gd name="connsiteX4" fmla="*/ 577751 w 641945"/>
                <a:gd name="connsiteY4" fmla="*/ 213827 h 498928"/>
                <a:gd name="connsiteX5" fmla="*/ 577751 w 641945"/>
                <a:gd name="connsiteY5" fmla="*/ 320740 h 498928"/>
                <a:gd name="connsiteX6" fmla="*/ 385167 w 641945"/>
                <a:gd name="connsiteY6" fmla="*/ 320740 h 498928"/>
                <a:gd name="connsiteX7" fmla="*/ 385167 w 641945"/>
                <a:gd name="connsiteY7" fmla="*/ 285102 h 498928"/>
                <a:gd name="connsiteX8" fmla="*/ 577751 w 641945"/>
                <a:gd name="connsiteY8" fmla="*/ 285102 h 498928"/>
                <a:gd name="connsiteX9" fmla="*/ 577751 w 641945"/>
                <a:gd name="connsiteY9" fmla="*/ 320740 h 498928"/>
                <a:gd name="connsiteX10" fmla="*/ 577751 w 641945"/>
                <a:gd name="connsiteY10" fmla="*/ 427653 h 498928"/>
                <a:gd name="connsiteX11" fmla="*/ 385167 w 641945"/>
                <a:gd name="connsiteY11" fmla="*/ 427653 h 498928"/>
                <a:gd name="connsiteX12" fmla="*/ 385167 w 641945"/>
                <a:gd name="connsiteY12" fmla="*/ 392015 h 498928"/>
                <a:gd name="connsiteX13" fmla="*/ 577751 w 641945"/>
                <a:gd name="connsiteY13" fmla="*/ 392015 h 498928"/>
                <a:gd name="connsiteX14" fmla="*/ 577751 w 641945"/>
                <a:gd name="connsiteY14" fmla="*/ 427653 h 498928"/>
                <a:gd name="connsiteX15" fmla="*/ 320973 w 641945"/>
                <a:gd name="connsiteY15" fmla="*/ 427653 h 498928"/>
                <a:gd name="connsiteX16" fmla="*/ 64195 w 641945"/>
                <a:gd name="connsiteY16" fmla="*/ 427653 h 498928"/>
                <a:gd name="connsiteX17" fmla="*/ 64195 w 641945"/>
                <a:gd name="connsiteY17" fmla="*/ 356378 h 498928"/>
                <a:gd name="connsiteX18" fmla="*/ 77033 w 641945"/>
                <a:gd name="connsiteY18" fmla="*/ 327867 h 498928"/>
                <a:gd name="connsiteX19" fmla="*/ 139623 w 641945"/>
                <a:gd name="connsiteY19" fmla="*/ 294011 h 498928"/>
                <a:gd name="connsiteX20" fmla="*/ 192584 w 641945"/>
                <a:gd name="connsiteY20" fmla="*/ 285102 h 498928"/>
                <a:gd name="connsiteX21" fmla="*/ 245544 w 641945"/>
                <a:gd name="connsiteY21" fmla="*/ 294011 h 498928"/>
                <a:gd name="connsiteX22" fmla="*/ 308134 w 641945"/>
                <a:gd name="connsiteY22" fmla="*/ 327867 h 498928"/>
                <a:gd name="connsiteX23" fmla="*/ 320973 w 641945"/>
                <a:gd name="connsiteY23" fmla="*/ 356378 h 498928"/>
                <a:gd name="connsiteX24" fmla="*/ 320973 w 641945"/>
                <a:gd name="connsiteY24" fmla="*/ 427653 h 498928"/>
                <a:gd name="connsiteX25" fmla="*/ 192584 w 641945"/>
                <a:gd name="connsiteY25" fmla="*/ 124732 h 498928"/>
                <a:gd name="connsiteX26" fmla="*/ 256778 w 641945"/>
                <a:gd name="connsiteY26" fmla="*/ 196008 h 498928"/>
                <a:gd name="connsiteX27" fmla="*/ 192584 w 641945"/>
                <a:gd name="connsiteY27" fmla="*/ 267283 h 498928"/>
                <a:gd name="connsiteX28" fmla="*/ 128389 w 641945"/>
                <a:gd name="connsiteY28" fmla="*/ 196008 h 498928"/>
                <a:gd name="connsiteX29" fmla="*/ 192584 w 641945"/>
                <a:gd name="connsiteY29" fmla="*/ 124732 h 498928"/>
                <a:gd name="connsiteX30" fmla="*/ 609848 w 641945"/>
                <a:gd name="connsiteY30" fmla="*/ 0 h 498928"/>
                <a:gd name="connsiteX31" fmla="*/ 401216 w 641945"/>
                <a:gd name="connsiteY31" fmla="*/ 0 h 498928"/>
                <a:gd name="connsiteX32" fmla="*/ 337021 w 641945"/>
                <a:gd name="connsiteY32" fmla="*/ 71276 h 498928"/>
                <a:gd name="connsiteX33" fmla="*/ 304924 w 641945"/>
                <a:gd name="connsiteY33" fmla="*/ 71276 h 498928"/>
                <a:gd name="connsiteX34" fmla="*/ 240729 w 641945"/>
                <a:gd name="connsiteY34" fmla="*/ 0 h 498928"/>
                <a:gd name="connsiteX35" fmla="*/ 32097 w 641945"/>
                <a:gd name="connsiteY35" fmla="*/ 0 h 498928"/>
                <a:gd name="connsiteX36" fmla="*/ 0 w 641945"/>
                <a:gd name="connsiteY36" fmla="*/ 35638 h 498928"/>
                <a:gd name="connsiteX37" fmla="*/ 0 w 641945"/>
                <a:gd name="connsiteY37" fmla="*/ 463291 h 498928"/>
                <a:gd name="connsiteX38" fmla="*/ 32097 w 641945"/>
                <a:gd name="connsiteY38" fmla="*/ 498929 h 498928"/>
                <a:gd name="connsiteX39" fmla="*/ 609848 w 641945"/>
                <a:gd name="connsiteY39" fmla="*/ 498929 h 498928"/>
                <a:gd name="connsiteX40" fmla="*/ 641945 w 641945"/>
                <a:gd name="connsiteY40" fmla="*/ 463291 h 498928"/>
                <a:gd name="connsiteX41" fmla="*/ 641945 w 641945"/>
                <a:gd name="connsiteY41" fmla="*/ 35638 h 498928"/>
                <a:gd name="connsiteX42" fmla="*/ 609848 w 641945"/>
                <a:gd name="connsiteY42" fmla="*/ 0 h 498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41945" h="498928">
                  <a:moveTo>
                    <a:pt x="577751" y="213827"/>
                  </a:moveTo>
                  <a:lnTo>
                    <a:pt x="385167" y="213827"/>
                  </a:lnTo>
                  <a:lnTo>
                    <a:pt x="385167" y="178189"/>
                  </a:lnTo>
                  <a:lnTo>
                    <a:pt x="577751" y="178189"/>
                  </a:lnTo>
                  <a:lnTo>
                    <a:pt x="577751" y="213827"/>
                  </a:lnTo>
                  <a:close/>
                  <a:moveTo>
                    <a:pt x="577751" y="320740"/>
                  </a:moveTo>
                  <a:lnTo>
                    <a:pt x="385167" y="320740"/>
                  </a:lnTo>
                  <a:lnTo>
                    <a:pt x="385167" y="285102"/>
                  </a:lnTo>
                  <a:lnTo>
                    <a:pt x="577751" y="285102"/>
                  </a:lnTo>
                  <a:lnTo>
                    <a:pt x="577751" y="320740"/>
                  </a:lnTo>
                  <a:close/>
                  <a:moveTo>
                    <a:pt x="577751" y="427653"/>
                  </a:moveTo>
                  <a:lnTo>
                    <a:pt x="385167" y="427653"/>
                  </a:lnTo>
                  <a:lnTo>
                    <a:pt x="385167" y="392015"/>
                  </a:lnTo>
                  <a:lnTo>
                    <a:pt x="577751" y="392015"/>
                  </a:lnTo>
                  <a:lnTo>
                    <a:pt x="577751" y="427653"/>
                  </a:lnTo>
                  <a:close/>
                  <a:moveTo>
                    <a:pt x="320973" y="427653"/>
                  </a:moveTo>
                  <a:lnTo>
                    <a:pt x="64195" y="427653"/>
                  </a:lnTo>
                  <a:lnTo>
                    <a:pt x="64195" y="356378"/>
                  </a:lnTo>
                  <a:cubicBezTo>
                    <a:pt x="64195" y="345686"/>
                    <a:pt x="69009" y="334995"/>
                    <a:pt x="77033" y="327867"/>
                  </a:cubicBezTo>
                  <a:cubicBezTo>
                    <a:pt x="94687" y="313612"/>
                    <a:pt x="117155" y="301139"/>
                    <a:pt x="139623" y="294011"/>
                  </a:cubicBezTo>
                  <a:cubicBezTo>
                    <a:pt x="157277" y="288666"/>
                    <a:pt x="174930" y="285102"/>
                    <a:pt x="192584" y="285102"/>
                  </a:cubicBezTo>
                  <a:cubicBezTo>
                    <a:pt x="211842" y="285102"/>
                    <a:pt x="229495" y="288666"/>
                    <a:pt x="245544" y="294011"/>
                  </a:cubicBezTo>
                  <a:cubicBezTo>
                    <a:pt x="268012" y="301139"/>
                    <a:pt x="290480" y="311830"/>
                    <a:pt x="308134" y="327867"/>
                  </a:cubicBezTo>
                  <a:cubicBezTo>
                    <a:pt x="316158" y="334995"/>
                    <a:pt x="320973" y="345686"/>
                    <a:pt x="320973" y="356378"/>
                  </a:cubicBezTo>
                  <a:lnTo>
                    <a:pt x="320973" y="427653"/>
                  </a:lnTo>
                  <a:close/>
                  <a:moveTo>
                    <a:pt x="192584" y="124732"/>
                  </a:moveTo>
                  <a:cubicBezTo>
                    <a:pt x="227890" y="124732"/>
                    <a:pt x="256778" y="156806"/>
                    <a:pt x="256778" y="196008"/>
                  </a:cubicBezTo>
                  <a:cubicBezTo>
                    <a:pt x="256778" y="235209"/>
                    <a:pt x="227890" y="267283"/>
                    <a:pt x="192584" y="267283"/>
                  </a:cubicBezTo>
                  <a:cubicBezTo>
                    <a:pt x="157277" y="267283"/>
                    <a:pt x="128389" y="235209"/>
                    <a:pt x="128389" y="196008"/>
                  </a:cubicBezTo>
                  <a:cubicBezTo>
                    <a:pt x="128389" y="156806"/>
                    <a:pt x="157277" y="124732"/>
                    <a:pt x="192584" y="124732"/>
                  </a:cubicBezTo>
                  <a:close/>
                  <a:moveTo>
                    <a:pt x="609848" y="0"/>
                  </a:moveTo>
                  <a:lnTo>
                    <a:pt x="401216" y="0"/>
                  </a:lnTo>
                  <a:cubicBezTo>
                    <a:pt x="401216" y="39202"/>
                    <a:pt x="372328" y="71276"/>
                    <a:pt x="337021" y="71276"/>
                  </a:cubicBezTo>
                  <a:lnTo>
                    <a:pt x="304924" y="71276"/>
                  </a:lnTo>
                  <a:cubicBezTo>
                    <a:pt x="269617" y="71276"/>
                    <a:pt x="240729" y="39202"/>
                    <a:pt x="240729" y="0"/>
                  </a:cubicBezTo>
                  <a:lnTo>
                    <a:pt x="32097" y="0"/>
                  </a:lnTo>
                  <a:cubicBezTo>
                    <a:pt x="14444" y="0"/>
                    <a:pt x="0" y="16037"/>
                    <a:pt x="0" y="35638"/>
                  </a:cubicBezTo>
                  <a:lnTo>
                    <a:pt x="0" y="463291"/>
                  </a:lnTo>
                  <a:cubicBezTo>
                    <a:pt x="0" y="482892"/>
                    <a:pt x="14444" y="498929"/>
                    <a:pt x="32097" y="498929"/>
                  </a:cubicBezTo>
                  <a:lnTo>
                    <a:pt x="609848" y="498929"/>
                  </a:lnTo>
                  <a:cubicBezTo>
                    <a:pt x="627501" y="498929"/>
                    <a:pt x="641945" y="482892"/>
                    <a:pt x="641945" y="463291"/>
                  </a:cubicBezTo>
                  <a:lnTo>
                    <a:pt x="641945" y="35638"/>
                  </a:lnTo>
                  <a:cubicBezTo>
                    <a:pt x="641945" y="16037"/>
                    <a:pt x="627501" y="0"/>
                    <a:pt x="609848" y="0"/>
                  </a:cubicBezTo>
                  <a:close/>
                </a:path>
              </a:pathLst>
            </a:custGeom>
            <a:solidFill>
              <a:srgbClr val="002060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79ED3972-E37E-40FB-95CD-C6D526E851CA}"/>
              </a:ext>
            </a:extLst>
          </p:cNvPr>
          <p:cNvSpPr txBox="1"/>
          <p:nvPr/>
        </p:nvSpPr>
        <p:spPr>
          <a:xfrm>
            <a:off x="989219" y="4622102"/>
            <a:ext cx="1045103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ID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Jenis</a:t>
            </a:r>
            <a:r>
              <a:rPr lang="en-ID" sz="1600" b="1" dirty="0">
                <a:solidFill>
                  <a:srgbClr val="0000FF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Barang</a:t>
            </a:r>
            <a:r>
              <a:rPr lang="en-ID" sz="1600" b="1" dirty="0">
                <a:solidFill>
                  <a:srgbClr val="0000FF"/>
                </a:solidFill>
                <a:cs typeface="Segoe UI" panose="020B0502040204020203" pitchFamily="34" charset="0"/>
              </a:rPr>
              <a:t>/Jasa</a:t>
            </a:r>
          </a:p>
          <a:p>
            <a:pPr marL="176213" indent="-176213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Wajib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diisi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dengan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keterangan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sebenarnya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/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sesungguhnya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mengenai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BKP/JKP yang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diserahkan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  <a:p>
            <a:pPr marL="176213" indent="-176213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Untuk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BKP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ke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Kawasan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Perdagangan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Bebas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dan Pelabuhan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Bebas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ditambah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HS </a:t>
            </a:r>
            <a:r>
              <a:rPr lang="en-ID" sz="1600" b="1" i="1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Code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.</a:t>
            </a:r>
          </a:p>
          <a:p>
            <a:pPr marL="176213" indent="-176213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ID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Untuk</a:t>
            </a:r>
            <a:r>
              <a:rPr lang="en-ID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penyerahan</a:t>
            </a:r>
            <a:r>
              <a:rPr lang="en-ID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BKP </a:t>
            </a:r>
            <a:r>
              <a:rPr lang="en-ID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berupa</a:t>
            </a:r>
            <a:r>
              <a:rPr lang="en-ID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kendaraan</a:t>
            </a:r>
            <a:r>
              <a:rPr lang="en-ID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bermotor</a:t>
            </a:r>
            <a:r>
              <a:rPr lang="en-ID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baru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untuk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dilakukan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registrasi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kendaraan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bermotor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baru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sesuai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ketentuan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yang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berlaku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, PKP </a:t>
            </a:r>
            <a:r>
              <a:rPr lang="en-ID" sz="1600" i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dealer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harus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mencantumkan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keterangan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berupa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merek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tipe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varian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, dan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nomor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rangka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.</a:t>
            </a:r>
            <a:endParaRPr lang="en-ID" sz="1600" dirty="0">
              <a:solidFill>
                <a:srgbClr val="002060"/>
              </a:solidFill>
              <a:effectLst/>
              <a:ea typeface="SimSun" panose="02010600030101010101" pitchFamily="2" charset="-122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176213" indent="-176213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ID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Untuk</a:t>
            </a:r>
            <a:r>
              <a:rPr lang="en-ID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penyerahan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BKP </a:t>
            </a:r>
            <a:r>
              <a:rPr lang="en-US" sz="16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berupa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tanah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dan/</a:t>
            </a:r>
            <a:r>
              <a:rPr lang="en-US" sz="16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atau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bangunan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diisi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dengan</a:t>
            </a:r>
            <a:r>
              <a:rPr lang="id-ID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keterangan yang </a:t>
            </a:r>
            <a:r>
              <a:rPr lang="en-ID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paling </a:t>
            </a:r>
            <a:r>
              <a:rPr lang="en-ID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sedikit</a:t>
            </a:r>
            <a:r>
              <a:rPr lang="en-ID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id-ID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memuat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informasi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berupa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id-ID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alamat lengkap</a:t>
            </a:r>
            <a:r>
              <a:rPr lang="x-none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  </a:t>
            </a:r>
            <a:r>
              <a:rPr lang="id-ID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tanah dan/atau bangunan</a:t>
            </a:r>
            <a:r>
              <a:rPr lang="en-ID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dimaksud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  <a:endParaRPr lang="en-ID" sz="1600" dirty="0">
              <a:solidFill>
                <a:srgbClr val="002060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F8CED3E-34AF-4207-8078-E442B260CE3C}"/>
              </a:ext>
            </a:extLst>
          </p:cNvPr>
          <p:cNvSpPr/>
          <p:nvPr/>
        </p:nvSpPr>
        <p:spPr>
          <a:xfrm>
            <a:off x="8458262" y="3044326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807BB8E-FD7D-4B27-BDF7-802F73F319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8952857" y="2980441"/>
            <a:ext cx="672434" cy="391305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1A32329B-744E-4BD9-BC44-206A91904D40}"/>
              </a:ext>
            </a:extLst>
          </p:cNvPr>
          <p:cNvSpPr/>
          <p:nvPr/>
        </p:nvSpPr>
        <p:spPr>
          <a:xfrm>
            <a:off x="10281975" y="5501560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5D36A9-C5BF-4909-8E60-32B62794951C}"/>
              </a:ext>
            </a:extLst>
          </p:cNvPr>
          <p:cNvSpPr txBox="1"/>
          <p:nvPr/>
        </p:nvSpPr>
        <p:spPr>
          <a:xfrm>
            <a:off x="9720072" y="1148431"/>
            <a:ext cx="2187730" cy="2473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252000" tIns="36000" rIns="36000" bIns="36000" rtlCol="0">
            <a:spAutoFit/>
          </a:bodyPr>
          <a:lstStyle/>
          <a:p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hal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nama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/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alamat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tercantum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SKT/SPPKP 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berbeda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dengan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nama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/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alamat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sebenarnya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/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sesungguhnya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, WP </a:t>
            </a:r>
            <a:r>
              <a:rPr lang="en-US" sz="13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harus</a:t>
            </a:r>
            <a:r>
              <a:rPr lang="en-US" sz="13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mengajukan</a:t>
            </a:r>
            <a:r>
              <a:rPr lang="en-US" sz="13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permohonan</a:t>
            </a:r>
            <a:r>
              <a:rPr lang="en-US" sz="13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perubahan</a:t>
            </a:r>
            <a:r>
              <a:rPr lang="en-US" sz="13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data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berupa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nama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/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alamat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SKT/SPPKP agar 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sesuai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dengan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keadaan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sebenarnya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/ </a:t>
            </a:r>
            <a:r>
              <a:rPr lang="en-US" sz="13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sesungguhnya</a:t>
            </a:r>
            <a:r>
              <a:rPr lang="en-US" sz="13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  <a:endParaRPr lang="en-ID" sz="1300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32A43DE-6D4F-4AB4-A6A9-719EA633380A}"/>
              </a:ext>
            </a:extLst>
          </p:cNvPr>
          <p:cNvSpPr txBox="1"/>
          <p:nvPr/>
        </p:nvSpPr>
        <p:spPr>
          <a:xfrm>
            <a:off x="9725719" y="1158607"/>
            <a:ext cx="364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*)</a:t>
            </a:r>
            <a:endParaRPr lang="en-ID" sz="10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Flowchart: Delay 37">
            <a:extLst>
              <a:ext uri="{FF2B5EF4-FFF2-40B4-BE49-F238E27FC236}">
                <a16:creationId xmlns:a16="http://schemas.microsoft.com/office/drawing/2014/main" id="{1B291484-14DD-43AE-90B5-AE1ED522226C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2.2.1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F760D00-4BFB-AB47-B355-AE0A53E855B4}"/>
              </a:ext>
            </a:extLst>
          </p:cNvPr>
          <p:cNvSpPr/>
          <p:nvPr/>
        </p:nvSpPr>
        <p:spPr>
          <a:xfrm>
            <a:off x="10537838" y="6033099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FFAD785-FFAD-8F4C-9A16-EB138DC87C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10799603" y="5422985"/>
            <a:ext cx="672434" cy="39130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15CD321-2A01-41EF-912D-2C0E6AF15A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11049840" y="5949668"/>
            <a:ext cx="672434" cy="3913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24155CA-54A0-49EF-9CB1-FF54DE1C93EF}"/>
              </a:ext>
            </a:extLst>
          </p:cNvPr>
          <p:cNvSpPr/>
          <p:nvPr/>
        </p:nvSpPr>
        <p:spPr>
          <a:xfrm>
            <a:off x="8463178" y="2481728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13338F8-A574-4297-969B-4E776DA015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8957773" y="2417843"/>
            <a:ext cx="672434" cy="3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27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8A4A02B-C34A-4BE0-A131-7C99B06F87C1}"/>
              </a:ext>
            </a:extLst>
          </p:cNvPr>
          <p:cNvSpPr txBox="1"/>
          <p:nvPr/>
        </p:nvSpPr>
        <p:spPr>
          <a:xfrm>
            <a:off x="1268877" y="2847265"/>
            <a:ext cx="938830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ID" sz="1600" b="1" dirty="0">
                <a:solidFill>
                  <a:srgbClr val="0000FF"/>
                </a:solidFill>
                <a:cs typeface="Segoe UI" panose="020B0502040204020203" pitchFamily="34" charset="0"/>
              </a:rPr>
              <a:t>PPN yang </a:t>
            </a:r>
            <a:r>
              <a:rPr lang="en-ID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Dipungut</a:t>
            </a:r>
            <a:endParaRPr lang="en-ID" sz="1600" b="1" dirty="0">
              <a:solidFill>
                <a:srgbClr val="0000FF"/>
              </a:solidFill>
              <a:cs typeface="Segoe UI" panose="020B0502040204020203" pitchFamily="34" charset="0"/>
            </a:endParaRPr>
          </a:p>
          <a:p>
            <a:pPr marL="182563" indent="-182563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ID" sz="1600" b="1" i="0" u="none" strike="noStrike" baseline="0" dirty="0" err="1">
                <a:solidFill>
                  <a:srgbClr val="C00000"/>
                </a:solidFill>
              </a:rPr>
              <a:t>tarif</a:t>
            </a:r>
            <a:r>
              <a:rPr lang="en-ID" sz="1600" b="1" i="0" u="none" strike="noStrike" baseline="0" dirty="0">
                <a:solidFill>
                  <a:srgbClr val="C00000"/>
                </a:solidFill>
              </a:rPr>
              <a:t> PPN </a:t>
            </a:r>
            <a:r>
              <a:rPr lang="en-ID" sz="1600" b="1" i="0" u="none" strike="noStrike" baseline="0" dirty="0" err="1">
                <a:solidFill>
                  <a:srgbClr val="C00000"/>
                </a:solidFill>
              </a:rPr>
              <a:t>Pasal</a:t>
            </a:r>
            <a:r>
              <a:rPr lang="en-ID" sz="1600" b="1" i="0" u="none" strike="noStrike" baseline="0" dirty="0">
                <a:solidFill>
                  <a:srgbClr val="C00000"/>
                </a:solidFill>
              </a:rPr>
              <a:t> 7 </a:t>
            </a:r>
            <a:r>
              <a:rPr lang="en-ID" sz="1600" b="1" i="0" u="none" strike="noStrike" baseline="0" dirty="0" err="1">
                <a:solidFill>
                  <a:srgbClr val="C00000"/>
                </a:solidFill>
              </a:rPr>
              <a:t>ayat</a:t>
            </a:r>
            <a:r>
              <a:rPr lang="en-ID" sz="1600" b="1" i="0" u="none" strike="noStrike" baseline="0" dirty="0">
                <a:solidFill>
                  <a:srgbClr val="C00000"/>
                </a:solidFill>
              </a:rPr>
              <a:t> (1) UU PPN x Dasar </a:t>
            </a:r>
            <a:r>
              <a:rPr lang="en-ID" sz="1600" b="1" i="0" u="none" strike="noStrike" baseline="0" dirty="0" err="1">
                <a:solidFill>
                  <a:srgbClr val="C00000"/>
                </a:solidFill>
              </a:rPr>
              <a:t>Pengenaan</a:t>
            </a:r>
            <a:r>
              <a:rPr lang="en-ID" sz="1600" b="1" i="0" u="none" strike="noStrike" baseline="0" dirty="0">
                <a:solidFill>
                  <a:srgbClr val="C00000"/>
                </a:solidFill>
              </a:rPr>
              <a:t> </a:t>
            </a:r>
            <a:r>
              <a:rPr lang="en-ID" sz="1600" b="1" i="0" u="none" strike="noStrike" baseline="0" dirty="0" err="1">
                <a:solidFill>
                  <a:srgbClr val="C00000"/>
                </a:solidFill>
              </a:rPr>
              <a:t>Pajak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;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atau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 marL="182563" indent="-182563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ID" sz="1600" b="1" i="0" u="none" strike="noStrike" baseline="0" dirty="0" err="1">
                <a:solidFill>
                  <a:srgbClr val="C00000"/>
                </a:solidFill>
              </a:rPr>
              <a:t>besaran</a:t>
            </a:r>
            <a:r>
              <a:rPr lang="en-ID" sz="1600" b="1" i="0" u="none" strike="noStrike" baseline="0" dirty="0">
                <a:solidFill>
                  <a:srgbClr val="C00000"/>
                </a:solidFill>
              </a:rPr>
              <a:t> </a:t>
            </a:r>
            <a:r>
              <a:rPr lang="en-ID" sz="1600" b="1" i="0" u="none" strike="noStrike" baseline="0" dirty="0" err="1">
                <a:solidFill>
                  <a:srgbClr val="C00000"/>
                </a:solidFill>
              </a:rPr>
              <a:t>tertentu</a:t>
            </a:r>
            <a:r>
              <a:rPr lang="en-ID" sz="1600" b="1" i="0" u="none" strike="noStrike" baseline="0" dirty="0">
                <a:solidFill>
                  <a:srgbClr val="C00000"/>
                </a:solidFill>
              </a:rPr>
              <a:t> PPN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yang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dipungut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berdasarkan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Pasal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9A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ayat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(1) UU PPN.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9DBF149-6763-4ED4-95B2-916AF629A855}"/>
              </a:ext>
            </a:extLst>
          </p:cNvPr>
          <p:cNvGrpSpPr/>
          <p:nvPr/>
        </p:nvGrpSpPr>
        <p:grpSpPr>
          <a:xfrm>
            <a:off x="508221" y="4711566"/>
            <a:ext cx="666058" cy="655070"/>
            <a:chOff x="6677446" y="1817778"/>
            <a:chExt cx="666058" cy="65507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44122DB-893B-4EC1-9AAD-F7822C75EFD1}"/>
                </a:ext>
              </a:extLst>
            </p:cNvPr>
            <p:cNvSpPr/>
            <p:nvPr/>
          </p:nvSpPr>
          <p:spPr>
            <a:xfrm>
              <a:off x="6677446" y="1817778"/>
              <a:ext cx="666058" cy="655070"/>
            </a:xfrm>
            <a:prstGeom prst="round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49" name="Graphic 48" descr="Signature with solid fill">
              <a:extLst>
                <a:ext uri="{FF2B5EF4-FFF2-40B4-BE49-F238E27FC236}">
                  <a16:creationId xmlns:a16="http://schemas.microsoft.com/office/drawing/2014/main" id="{76034CEF-CBAA-456F-8462-C6D057BE1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44738" y="1892991"/>
              <a:ext cx="523294" cy="52329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8F62164-D891-4838-B390-A5FC2D6433BF}"/>
              </a:ext>
            </a:extLst>
          </p:cNvPr>
          <p:cNvGrpSpPr/>
          <p:nvPr/>
        </p:nvGrpSpPr>
        <p:grpSpPr>
          <a:xfrm>
            <a:off x="252001" y="3771771"/>
            <a:ext cx="1124515" cy="839475"/>
            <a:chOff x="5608320" y="2971800"/>
            <a:chExt cx="914400" cy="914400"/>
          </a:xfrm>
        </p:grpSpPr>
        <p:pic>
          <p:nvPicPr>
            <p:cNvPr id="54" name="Graphic 53" descr="List with solid fill">
              <a:extLst>
                <a:ext uri="{FF2B5EF4-FFF2-40B4-BE49-F238E27FC236}">
                  <a16:creationId xmlns:a16="http://schemas.microsoft.com/office/drawing/2014/main" id="{5507D4B6-AF92-4323-A708-737E72F22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08320" y="2971800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7EFCA98-2A6F-4F11-9564-0AF9BB1AC7CB}"/>
                </a:ext>
              </a:extLst>
            </p:cNvPr>
            <p:cNvSpPr txBox="1"/>
            <p:nvPr/>
          </p:nvSpPr>
          <p:spPr>
            <a:xfrm>
              <a:off x="6025896" y="3165964"/>
              <a:ext cx="329184" cy="21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7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D60711F-B722-41A6-A917-F64707B0C497}"/>
                </a:ext>
              </a:extLst>
            </p:cNvPr>
            <p:cNvSpPr txBox="1"/>
            <p:nvPr/>
          </p:nvSpPr>
          <p:spPr>
            <a:xfrm>
              <a:off x="6025896" y="3316057"/>
              <a:ext cx="329184" cy="21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7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F79936A-51D2-40F8-A25B-ECBCD65A6983}"/>
                </a:ext>
              </a:extLst>
            </p:cNvPr>
            <p:cNvSpPr txBox="1"/>
            <p:nvPr/>
          </p:nvSpPr>
          <p:spPr>
            <a:xfrm>
              <a:off x="6025896" y="3475118"/>
              <a:ext cx="329184" cy="21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7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03</a:t>
              </a:r>
            </a:p>
          </p:txBody>
        </p:sp>
      </p:grpSp>
      <p:sp>
        <p:nvSpPr>
          <p:cNvPr id="52" name="object 33">
            <a:extLst>
              <a:ext uri="{FF2B5EF4-FFF2-40B4-BE49-F238E27FC236}">
                <a16:creationId xmlns:a16="http://schemas.microsoft.com/office/drawing/2014/main" id="{1359EF1E-8E2F-437B-8824-7B2E14F9E186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object 42">
            <a:extLst>
              <a:ext uri="{FF2B5EF4-FFF2-40B4-BE49-F238E27FC236}">
                <a16:creationId xmlns:a16="http://schemas.microsoft.com/office/drawing/2014/main" id="{97C54378-3E02-4A24-B795-EC9D59E92DAC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Tata Cara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Pengisian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Keterangan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0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(2/2)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9ED3972-E37E-40FB-95CD-C6D526E851CA}"/>
              </a:ext>
            </a:extLst>
          </p:cNvPr>
          <p:cNvSpPr txBox="1"/>
          <p:nvPr/>
        </p:nvSpPr>
        <p:spPr>
          <a:xfrm>
            <a:off x="1268877" y="688265"/>
            <a:ext cx="9388308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ID" sz="1600" b="1" dirty="0">
                <a:solidFill>
                  <a:srgbClr val="0000FF"/>
                </a:solidFill>
                <a:cs typeface="Segoe UI" panose="020B0502040204020203" pitchFamily="34" charset="0"/>
              </a:rPr>
              <a:t>Dasar </a:t>
            </a:r>
            <a:r>
              <a:rPr lang="en-ID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Pengenaan</a:t>
            </a:r>
            <a:r>
              <a:rPr lang="en-ID" sz="1600" b="1" dirty="0">
                <a:solidFill>
                  <a:srgbClr val="0000FF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Pajak</a:t>
            </a:r>
            <a:endParaRPr lang="en-ID" sz="1600" b="1" dirty="0">
              <a:solidFill>
                <a:srgbClr val="0000FF"/>
              </a:solidFill>
              <a:cs typeface="Segoe UI" panose="020B0502040204020203" pitchFamily="34" charset="0"/>
            </a:endParaRPr>
          </a:p>
          <a:p>
            <a:pPr marL="176213" indent="-176213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nilai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pada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jumlah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1" i="0" u="none" strike="noStrike" baseline="0" dirty="0">
                <a:solidFill>
                  <a:srgbClr val="C00000"/>
                </a:solidFill>
              </a:rPr>
              <a:t>Harga </a:t>
            </a:r>
            <a:r>
              <a:rPr lang="en-ID" sz="1600" b="1" i="0" u="none" strike="noStrike" baseline="0" dirty="0" err="1">
                <a:solidFill>
                  <a:srgbClr val="C00000"/>
                </a:solidFill>
              </a:rPr>
              <a:t>Jual</a:t>
            </a:r>
            <a:r>
              <a:rPr lang="en-ID" sz="1600" b="1" i="0" u="none" strike="noStrike" baseline="0" dirty="0">
                <a:solidFill>
                  <a:srgbClr val="C00000"/>
                </a:solidFill>
              </a:rPr>
              <a:t>/</a:t>
            </a:r>
            <a:r>
              <a:rPr lang="en-ID" sz="1600" b="1" i="0" u="none" strike="noStrike" baseline="0" dirty="0" err="1">
                <a:solidFill>
                  <a:srgbClr val="C00000"/>
                </a:solidFill>
              </a:rPr>
              <a:t>Penggantian</a:t>
            </a:r>
            <a:r>
              <a:rPr lang="en-ID" sz="1600" b="1" i="0" u="none" strike="noStrike" baseline="0" dirty="0">
                <a:solidFill>
                  <a:srgbClr val="C00000"/>
                </a:solidFill>
              </a:rPr>
              <a:t>/Uang </a:t>
            </a:r>
            <a:r>
              <a:rPr lang="en-ID" sz="1600" b="1" i="0" u="none" strike="noStrike" baseline="0" dirty="0" err="1">
                <a:solidFill>
                  <a:srgbClr val="C00000"/>
                </a:solidFill>
              </a:rPr>
              <a:t>Muka</a:t>
            </a:r>
            <a:r>
              <a:rPr lang="en-ID" sz="1600" b="1" i="0" u="none" strike="noStrike" baseline="0" dirty="0">
                <a:solidFill>
                  <a:srgbClr val="C00000"/>
                </a:solidFill>
              </a:rPr>
              <a:t>/</a:t>
            </a:r>
            <a:r>
              <a:rPr lang="en-ID" sz="1600" b="1" i="0" u="none" strike="noStrike" baseline="0" dirty="0" err="1">
                <a:solidFill>
                  <a:srgbClr val="C00000"/>
                </a:solidFill>
              </a:rPr>
              <a:t>Termin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sebagaimana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dimaksud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pada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angka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5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dikurangi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dengan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potongan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harga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dan uang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muka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yang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telah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diterima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;</a:t>
            </a:r>
          </a:p>
          <a:p>
            <a:pPr marL="176213" indent="-176213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dasar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pengenaan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pajak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berupa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1" i="0" u="none" strike="noStrike" baseline="0" dirty="0" err="1">
                <a:solidFill>
                  <a:srgbClr val="C00000"/>
                </a:solidFill>
              </a:rPr>
              <a:t>nilai</a:t>
            </a:r>
            <a:r>
              <a:rPr lang="en-ID" sz="1600" b="1" i="0" u="none" strike="noStrike" baseline="0" dirty="0">
                <a:solidFill>
                  <a:srgbClr val="C00000"/>
                </a:solidFill>
              </a:rPr>
              <a:t> lain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sesuai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dengan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ketentuan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peraturan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perundang-undangan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di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bidang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perpajakan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;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atau</a:t>
            </a:r>
            <a:endParaRPr lang="en-ID" sz="1600" dirty="0">
              <a:solidFill>
                <a:srgbClr val="000000"/>
              </a:solidFill>
            </a:endParaRPr>
          </a:p>
          <a:p>
            <a:pPr marL="176213" indent="-176213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ID" sz="1600" b="1" i="0" u="none" strike="noStrike" baseline="0" dirty="0" err="1">
                <a:solidFill>
                  <a:srgbClr val="C00000"/>
                </a:solidFill>
              </a:rPr>
              <a:t>nilai</a:t>
            </a:r>
            <a:r>
              <a:rPr lang="en-ID" sz="1600" b="1" i="0" u="none" strike="noStrike" baseline="0" dirty="0">
                <a:solidFill>
                  <a:srgbClr val="C00000"/>
                </a:solidFill>
              </a:rPr>
              <a:t> </a:t>
            </a:r>
            <a:r>
              <a:rPr lang="en-ID" sz="1600" b="1" i="0" u="none" strike="noStrike" baseline="0" dirty="0" err="1">
                <a:solidFill>
                  <a:srgbClr val="C00000"/>
                </a:solidFill>
              </a:rPr>
              <a:t>tertentu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sesuai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dengan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ketentuan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peraturan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perundang-undangan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di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bidang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perpajakan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, yang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menjadi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dasar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penghitungan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PPN yang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dipungut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dan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disetor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dengan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besaran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tertentu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sebagaimana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diatur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dalam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Pasal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9A </a:t>
            </a:r>
            <a:r>
              <a:rPr lang="en-ID" sz="1600" b="0" i="0" u="none" strike="noStrike" baseline="0" dirty="0" err="1">
                <a:solidFill>
                  <a:srgbClr val="000000"/>
                </a:solidFill>
              </a:rPr>
              <a:t>ayat</a:t>
            </a:r>
            <a:r>
              <a:rPr lang="en-ID" sz="1600" b="0" i="0" u="none" strike="noStrike" baseline="0" dirty="0">
                <a:solidFill>
                  <a:srgbClr val="000000"/>
                </a:solidFill>
              </a:rPr>
              <a:t> (1) UU PPN.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4BFA522-D2A2-46A1-B043-2803A67966F9}"/>
              </a:ext>
            </a:extLst>
          </p:cNvPr>
          <p:cNvSpPr txBox="1"/>
          <p:nvPr/>
        </p:nvSpPr>
        <p:spPr>
          <a:xfrm>
            <a:off x="1268877" y="3751968"/>
            <a:ext cx="9388308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ID" sz="1600" b="1" dirty="0">
                <a:solidFill>
                  <a:srgbClr val="0000FF"/>
                </a:solidFill>
                <a:cs typeface="Segoe UI" panose="020B0502040204020203" pitchFamily="34" charset="0"/>
              </a:rPr>
              <a:t>Kode dan NSFP</a:t>
            </a:r>
          </a:p>
          <a:p>
            <a:pPr>
              <a:spcAft>
                <a:spcPts val="300"/>
              </a:spcAft>
            </a:pP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Total </a:t>
            </a:r>
            <a:r>
              <a:rPr lang="en-ID" sz="1600" b="1" dirty="0">
                <a:solidFill>
                  <a:srgbClr val="C00000"/>
                </a:solidFill>
                <a:cs typeface="Segoe UI" panose="020B0502040204020203" pitchFamily="34" charset="0"/>
              </a:rPr>
              <a:t>16 digit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: 2 digit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kode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transaksi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, 1 digit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kode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status, dan 13 NSFP.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DB3C712-C027-4629-9A5F-C072FD97E5D7}"/>
              </a:ext>
            </a:extLst>
          </p:cNvPr>
          <p:cNvSpPr txBox="1"/>
          <p:nvPr/>
        </p:nvSpPr>
        <p:spPr>
          <a:xfrm>
            <a:off x="1266205" y="4605748"/>
            <a:ext cx="9388308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ID" sz="1600" b="1" dirty="0">
                <a:solidFill>
                  <a:srgbClr val="0000FF"/>
                </a:solidFill>
                <a:cs typeface="Segoe UI" panose="020B0502040204020203" pitchFamily="34" charset="0"/>
              </a:rPr>
              <a:t>Nama dan </a:t>
            </a:r>
            <a:r>
              <a:rPr lang="en-ID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Penanda</a:t>
            </a:r>
            <a:r>
              <a:rPr lang="en-ID" sz="1600" b="1" dirty="0">
                <a:solidFill>
                  <a:srgbClr val="0000FF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Tangan</a:t>
            </a:r>
            <a:r>
              <a:rPr lang="en-ID" sz="1600" b="1" dirty="0">
                <a:solidFill>
                  <a:srgbClr val="0000FF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Faktur</a:t>
            </a:r>
            <a:r>
              <a:rPr lang="en-ID" sz="1600" b="1" dirty="0">
                <a:solidFill>
                  <a:srgbClr val="0000FF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Pajak</a:t>
            </a:r>
            <a:endParaRPr lang="en-ID" sz="1600" b="1" dirty="0">
              <a:solidFill>
                <a:srgbClr val="0000FF"/>
              </a:solidFill>
              <a:cs typeface="Segoe UI" panose="020B0502040204020203" pitchFamily="34" charset="0"/>
            </a:endParaRPr>
          </a:p>
          <a:p>
            <a:pPr marL="176213" indent="-176213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Nama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diisi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sesuai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>
                <a:solidFill>
                  <a:srgbClr val="C00000"/>
                </a:solidFill>
                <a:cs typeface="Segoe UI" panose="020B0502040204020203" pitchFamily="34" charset="0"/>
              </a:rPr>
              <a:t>KTP/</a:t>
            </a:r>
            <a:r>
              <a:rPr lang="en-ID" sz="1600" b="1" dirty="0" err="1">
                <a:solidFill>
                  <a:srgbClr val="C00000"/>
                </a:solidFill>
                <a:cs typeface="Segoe UI" panose="020B0502040204020203" pitchFamily="34" charset="0"/>
              </a:rPr>
              <a:t>paspor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berlaku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  <a:p>
            <a:pPr marL="176213" indent="-176213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Telah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didaftarkan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sebagai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penanda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tangan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pada </a:t>
            </a:r>
            <a:r>
              <a:rPr lang="en-ID" sz="1600" b="1" dirty="0" err="1">
                <a:solidFill>
                  <a:srgbClr val="C00000"/>
                </a:solidFill>
                <a:cs typeface="Segoe UI" panose="020B0502040204020203" pitchFamily="34" charset="0"/>
              </a:rPr>
              <a:t>aplikasi</a:t>
            </a:r>
            <a:r>
              <a:rPr lang="en-ID" sz="1600" b="1" dirty="0">
                <a:solidFill>
                  <a:srgbClr val="C00000"/>
                </a:solidFill>
                <a:cs typeface="Segoe UI" panose="020B0502040204020203" pitchFamily="34" charset="0"/>
              </a:rPr>
              <a:t> </a:t>
            </a:r>
            <a:r>
              <a:rPr lang="en-ID" sz="1600" b="1" i="1" dirty="0">
                <a:solidFill>
                  <a:srgbClr val="C00000"/>
                </a:solidFill>
                <a:cs typeface="Segoe UI" panose="020B0502040204020203" pitchFamily="34" charset="0"/>
              </a:rPr>
              <a:t>e-</a:t>
            </a:r>
            <a:r>
              <a:rPr lang="en-ID" sz="1600" b="1" dirty="0" err="1">
                <a:solidFill>
                  <a:srgbClr val="C00000"/>
                </a:solidFill>
                <a:cs typeface="Segoe UI" panose="020B0502040204020203" pitchFamily="34" charset="0"/>
              </a:rPr>
              <a:t>Faktur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  <a:p>
            <a:pPr marL="176213" indent="-176213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PKP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dapat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menunjuk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cs typeface="Segoe UI" panose="020B0502040204020203" pitchFamily="34" charset="0"/>
              </a:rPr>
              <a:t>lebih</a:t>
            </a:r>
            <a:r>
              <a:rPr lang="en-ID" sz="1600" b="1" dirty="0">
                <a:solidFill>
                  <a:srgbClr val="C0000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cs typeface="Segoe UI" panose="020B0502040204020203" pitchFamily="34" charset="0"/>
              </a:rPr>
              <a:t>dari</a:t>
            </a:r>
            <a:r>
              <a:rPr lang="en-ID" sz="1600" b="1" dirty="0">
                <a:solidFill>
                  <a:srgbClr val="C00000"/>
                </a:solidFill>
                <a:cs typeface="Segoe UI" panose="020B0502040204020203" pitchFamily="34" charset="0"/>
              </a:rPr>
              <a:t> 1 (</a:t>
            </a:r>
            <a:r>
              <a:rPr lang="en-ID" sz="1600" b="1" dirty="0" err="1">
                <a:solidFill>
                  <a:srgbClr val="C00000"/>
                </a:solidFill>
                <a:cs typeface="Segoe UI" panose="020B0502040204020203" pitchFamily="34" charset="0"/>
              </a:rPr>
              <a:t>satu</a:t>
            </a:r>
            <a:r>
              <a:rPr lang="en-ID" sz="1600" b="1" dirty="0">
                <a:solidFill>
                  <a:srgbClr val="C00000"/>
                </a:solidFill>
                <a:cs typeface="Segoe UI" panose="020B0502040204020203" pitchFamily="34" charset="0"/>
              </a:rPr>
              <a:t>) </a:t>
            </a:r>
            <a:r>
              <a:rPr lang="en-ID" sz="1600" b="1" dirty="0" err="1">
                <a:solidFill>
                  <a:srgbClr val="C00000"/>
                </a:solidFill>
                <a:cs typeface="Segoe UI" panose="020B0502040204020203" pitchFamily="34" charset="0"/>
              </a:rPr>
              <a:t>pejabat</a:t>
            </a:r>
            <a:r>
              <a:rPr lang="en-ID" sz="1600" b="1" dirty="0">
                <a:solidFill>
                  <a:srgbClr val="C00000"/>
                </a:solidFill>
                <a:cs typeface="Segoe UI" panose="020B0502040204020203" pitchFamily="34" charset="0"/>
              </a:rPr>
              <a:t>/</a:t>
            </a:r>
            <a:r>
              <a:rPr lang="en-ID" sz="1600" b="1" dirty="0" err="1">
                <a:solidFill>
                  <a:srgbClr val="C00000"/>
                </a:solidFill>
                <a:cs typeface="Segoe UI" panose="020B0502040204020203" pitchFamily="34" charset="0"/>
              </a:rPr>
              <a:t>pegawai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untuk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menandatangani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i="1" dirty="0">
                <a:solidFill>
                  <a:srgbClr val="002060"/>
                </a:solidFill>
                <a:cs typeface="Segoe UI" panose="020B0502040204020203" pitchFamily="34" charset="0"/>
              </a:rPr>
              <a:t>e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-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  <a:p>
            <a:pPr marL="452438" indent="-276225">
              <a:spcAft>
                <a:spcPts val="300"/>
              </a:spcAft>
            </a:pP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Termasuk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pejabat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/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pegawai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di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cabang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dalam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hal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PKP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melakukan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pemusatan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tempat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PPN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terutang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.</a:t>
            </a: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marL="176213" indent="-176213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Tanda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tangan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berupa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>
                <a:solidFill>
                  <a:srgbClr val="C00000"/>
                </a:solidFill>
                <a:cs typeface="Segoe UI" panose="020B0502040204020203" pitchFamily="34" charset="0"/>
              </a:rPr>
              <a:t>T</a:t>
            </a:r>
            <a:r>
              <a:rPr lang="en-ID" sz="1600" b="1" dirty="0">
                <a:solidFill>
                  <a:srgbClr val="C0000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anda </a:t>
            </a:r>
            <a:r>
              <a:rPr lang="en-ID" sz="1600" b="1" dirty="0" err="1">
                <a:solidFill>
                  <a:srgbClr val="C0000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Tangan</a:t>
            </a:r>
            <a:r>
              <a:rPr lang="en-ID" sz="1600" b="1" dirty="0">
                <a:solidFill>
                  <a:srgbClr val="C0000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Elektronik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.</a:t>
            </a: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A32329B-744E-4BD9-BC44-206A91904D40}"/>
              </a:ext>
            </a:extLst>
          </p:cNvPr>
          <p:cNvSpPr/>
          <p:nvPr/>
        </p:nvSpPr>
        <p:spPr>
          <a:xfrm>
            <a:off x="10007153" y="2024520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15CD321-2A01-41EF-912D-2C0E6AF15A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10511582" y="1951491"/>
            <a:ext cx="672434" cy="391305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6AD58FBF-B15F-4BE5-89F4-1C63B36A8974}"/>
              </a:ext>
            </a:extLst>
          </p:cNvPr>
          <p:cNvSpPr/>
          <p:nvPr/>
        </p:nvSpPr>
        <p:spPr>
          <a:xfrm>
            <a:off x="7431376" y="5188520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918F741-5A50-451D-A7EC-A92AAD990B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7925974" y="5115491"/>
            <a:ext cx="672434" cy="391305"/>
          </a:xfrm>
          <a:prstGeom prst="rect">
            <a:avLst/>
          </a:prstGeom>
        </p:spPr>
      </p:pic>
      <p:sp>
        <p:nvSpPr>
          <p:cNvPr id="38" name="Flowchart: Delay 37">
            <a:extLst>
              <a:ext uri="{FF2B5EF4-FFF2-40B4-BE49-F238E27FC236}">
                <a16:creationId xmlns:a16="http://schemas.microsoft.com/office/drawing/2014/main" id="{1B291484-14DD-43AE-90B5-AE1ED522226C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2.2.2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F760D00-4BFB-AB47-B355-AE0A53E855B4}"/>
              </a:ext>
            </a:extLst>
          </p:cNvPr>
          <p:cNvSpPr/>
          <p:nvPr/>
        </p:nvSpPr>
        <p:spPr>
          <a:xfrm>
            <a:off x="7203850" y="3428341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FFAD785-FFAD-8F4C-9A16-EB138DC87C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7713989" y="3350775"/>
            <a:ext cx="672434" cy="391305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0CC1E9-EED5-4C41-921F-DB7F11B65B36}"/>
              </a:ext>
            </a:extLst>
          </p:cNvPr>
          <p:cNvSpPr/>
          <p:nvPr/>
        </p:nvSpPr>
        <p:spPr>
          <a:xfrm>
            <a:off x="497501" y="812049"/>
            <a:ext cx="698313" cy="562926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Rp</a:t>
            </a:r>
            <a:endParaRPr lang="en-ID" sz="2800" b="1" dirty="0">
              <a:solidFill>
                <a:srgbClr val="002060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4F6EB70-C631-4196-911C-3099A3BD2328}"/>
              </a:ext>
            </a:extLst>
          </p:cNvPr>
          <p:cNvSpPr/>
          <p:nvPr/>
        </p:nvSpPr>
        <p:spPr>
          <a:xfrm>
            <a:off x="492094" y="2973359"/>
            <a:ext cx="698313" cy="562926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Rp</a:t>
            </a:r>
            <a:endParaRPr lang="en-ID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95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2" name="object 33">
            <a:extLst>
              <a:ext uri="{FF2B5EF4-FFF2-40B4-BE49-F238E27FC236}">
                <a16:creationId xmlns:a16="http://schemas.microsoft.com/office/drawing/2014/main" id="{1359EF1E-8E2F-437B-8824-7B2E14F9E186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object 42">
            <a:extLst>
              <a:ext uri="{FF2B5EF4-FFF2-40B4-BE49-F238E27FC236}">
                <a16:creationId xmlns:a16="http://schemas.microsoft.com/office/drawing/2014/main" id="{97C54378-3E02-4A24-B795-EC9D59E92DAC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Contoh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Pengisian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DPP dan PPN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Flowchart: Delay 37">
            <a:extLst>
              <a:ext uri="{FF2B5EF4-FFF2-40B4-BE49-F238E27FC236}">
                <a16:creationId xmlns:a16="http://schemas.microsoft.com/office/drawing/2014/main" id="{1B291484-14DD-43AE-90B5-AE1ED522226C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2.2.3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FDC0891-A811-4783-8196-73A6AB2BC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010771"/>
              </p:ext>
            </p:extLst>
          </p:nvPr>
        </p:nvGraphicFramePr>
        <p:xfrm>
          <a:off x="1120878" y="4133590"/>
          <a:ext cx="7813153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632">
                  <a:extLst>
                    <a:ext uri="{9D8B030D-6E8A-4147-A177-3AD203B41FA5}">
                      <a16:colId xmlns:a16="http://schemas.microsoft.com/office/drawing/2014/main" val="2746834042"/>
                    </a:ext>
                  </a:extLst>
                </a:gridCol>
                <a:gridCol w="1966451">
                  <a:extLst>
                    <a:ext uri="{9D8B030D-6E8A-4147-A177-3AD203B41FA5}">
                      <a16:colId xmlns:a16="http://schemas.microsoft.com/office/drawing/2014/main" val="2801435139"/>
                    </a:ext>
                  </a:extLst>
                </a:gridCol>
                <a:gridCol w="1975930">
                  <a:extLst>
                    <a:ext uri="{9D8B030D-6E8A-4147-A177-3AD203B41FA5}">
                      <a16:colId xmlns:a16="http://schemas.microsoft.com/office/drawing/2014/main" val="3660853717"/>
                    </a:ext>
                  </a:extLst>
                </a:gridCol>
                <a:gridCol w="2032140">
                  <a:extLst>
                    <a:ext uri="{9D8B030D-6E8A-4147-A177-3AD203B41FA5}">
                      <a16:colId xmlns:a16="http://schemas.microsoft.com/office/drawing/2014/main" val="749069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Keterangan</a:t>
                      </a:r>
                      <a:endParaRPr lang="en-ID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Normal</a:t>
                      </a:r>
                      <a:endParaRPr lang="en-ID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Nilai Lain</a:t>
                      </a:r>
                      <a:endParaRPr lang="en-ID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Besaran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Tertentu</a:t>
                      </a:r>
                      <a:r>
                        <a:rPr lang="en-US" dirty="0"/>
                        <a:t> PPN</a:t>
                      </a:r>
                      <a:endParaRPr lang="en-ID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30238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Harga </a:t>
                      </a:r>
                      <a:r>
                        <a:rPr lang="en-US" dirty="0" err="1"/>
                        <a:t>Jual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100.000.000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100.000.000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100.000.000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962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DPP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100.000.000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90.000.000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100.000.000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19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PPN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11.000.000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9.900.000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1.100.000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496128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7A6DC2D3-3143-46CD-916E-04CA1AD4EC27}"/>
              </a:ext>
            </a:extLst>
          </p:cNvPr>
          <p:cNvSpPr txBox="1"/>
          <p:nvPr/>
        </p:nvSpPr>
        <p:spPr>
          <a:xfrm>
            <a:off x="474801" y="806252"/>
            <a:ext cx="10783133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Wingdings" panose="05000000000000000000" pitchFamily="2" charset="2"/>
              <a:buChar char="§"/>
            </a:pPr>
            <a:r>
              <a:rPr lang="en-ID" sz="2000" b="1" i="0" u="none" strike="noStrike" baseline="0" dirty="0">
                <a:solidFill>
                  <a:srgbClr val="0000FF"/>
                </a:solidFill>
              </a:rPr>
              <a:t>DPP normal:</a:t>
            </a:r>
          </a:p>
          <a:p>
            <a:pPr marL="265113">
              <a:spcAft>
                <a:spcPts val="1200"/>
              </a:spcAft>
            </a:pPr>
            <a:r>
              <a:rPr lang="en-ID" dirty="0" err="1">
                <a:solidFill>
                  <a:srgbClr val="000000"/>
                </a:solidFill>
              </a:rPr>
              <a:t>Penyerahan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garmen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dengan</a:t>
            </a:r>
            <a:r>
              <a:rPr lang="en-ID" dirty="0">
                <a:solidFill>
                  <a:srgbClr val="000000"/>
                </a:solidFill>
              </a:rPr>
              <a:t> Harga </a:t>
            </a:r>
            <a:r>
              <a:rPr lang="en-ID" dirty="0" err="1">
                <a:solidFill>
                  <a:srgbClr val="000000"/>
                </a:solidFill>
              </a:rPr>
              <a:t>Jual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sebesar</a:t>
            </a:r>
            <a:r>
              <a:rPr lang="en-ID" dirty="0">
                <a:solidFill>
                  <a:srgbClr val="000000"/>
                </a:solidFill>
              </a:rPr>
              <a:t> Rp100.000.000,00 yang PPN-</a:t>
            </a:r>
            <a:r>
              <a:rPr lang="en-ID" dirty="0" err="1">
                <a:solidFill>
                  <a:srgbClr val="000000"/>
                </a:solidFill>
              </a:rPr>
              <a:t>nya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dipungut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dengan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tarif</a:t>
            </a:r>
            <a:r>
              <a:rPr lang="en-ID" dirty="0">
                <a:solidFill>
                  <a:srgbClr val="000000"/>
                </a:solidFill>
              </a:rPr>
              <a:t> 11%.</a:t>
            </a:r>
            <a:endParaRPr lang="en-ID" b="0" i="0" u="none" strike="noStrike" baseline="0" dirty="0">
              <a:solidFill>
                <a:srgbClr val="000000"/>
              </a:solidFill>
            </a:endParaRPr>
          </a:p>
          <a:p>
            <a:pPr marL="265113" indent="-265113">
              <a:buFont typeface="Wingdings" panose="05000000000000000000" pitchFamily="2" charset="2"/>
              <a:buChar char="§"/>
            </a:pPr>
            <a:r>
              <a:rPr lang="en-ID" sz="2000" b="1" i="0" u="none" strike="noStrike" baseline="0" dirty="0">
                <a:solidFill>
                  <a:srgbClr val="0000FF"/>
                </a:solidFill>
              </a:rPr>
              <a:t>DPP Nilai Lain:</a:t>
            </a:r>
          </a:p>
          <a:p>
            <a:pPr marL="265113">
              <a:spcAft>
                <a:spcPts val="1200"/>
              </a:spcAft>
            </a:pPr>
            <a:r>
              <a:rPr lang="en-ID" dirty="0" err="1">
                <a:solidFill>
                  <a:srgbClr val="000000"/>
                </a:solidFill>
              </a:rPr>
              <a:t>Pemakaian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sendiri</a:t>
            </a:r>
            <a:r>
              <a:rPr lang="en-ID" dirty="0">
                <a:solidFill>
                  <a:srgbClr val="000000"/>
                </a:solidFill>
              </a:rPr>
              <a:t> BKP </a:t>
            </a:r>
            <a:r>
              <a:rPr lang="en-ID" dirty="0" err="1">
                <a:solidFill>
                  <a:srgbClr val="000000"/>
                </a:solidFill>
              </a:rPr>
              <a:t>dengan</a:t>
            </a:r>
            <a:r>
              <a:rPr lang="en-ID" dirty="0">
                <a:solidFill>
                  <a:srgbClr val="000000"/>
                </a:solidFill>
              </a:rPr>
              <a:t> Harga </a:t>
            </a:r>
            <a:r>
              <a:rPr lang="en-ID" dirty="0" err="1">
                <a:solidFill>
                  <a:srgbClr val="000000"/>
                </a:solidFill>
              </a:rPr>
              <a:t>Jual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sebesar</a:t>
            </a:r>
            <a:r>
              <a:rPr lang="en-ID" dirty="0">
                <a:solidFill>
                  <a:srgbClr val="000000"/>
                </a:solidFill>
              </a:rPr>
              <a:t> Rp100.000.000,00 dan </a:t>
            </a:r>
            <a:r>
              <a:rPr lang="en-ID" dirty="0" err="1">
                <a:solidFill>
                  <a:srgbClr val="000000"/>
                </a:solidFill>
              </a:rPr>
              <a:t>laba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kotor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sebesar</a:t>
            </a:r>
            <a:r>
              <a:rPr lang="en-ID" dirty="0">
                <a:solidFill>
                  <a:srgbClr val="000000"/>
                </a:solidFill>
              </a:rPr>
              <a:t> Rp10.000.000,00 yang PPN-</a:t>
            </a:r>
            <a:r>
              <a:rPr lang="en-ID" dirty="0" err="1">
                <a:solidFill>
                  <a:srgbClr val="000000"/>
                </a:solidFill>
              </a:rPr>
              <a:t>nya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dipungut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dengan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tarif</a:t>
            </a:r>
            <a:r>
              <a:rPr lang="en-ID" dirty="0">
                <a:solidFill>
                  <a:srgbClr val="000000"/>
                </a:solidFill>
              </a:rPr>
              <a:t> 11%. </a:t>
            </a:r>
          </a:p>
          <a:p>
            <a:pPr marL="265113" indent="-265113">
              <a:buFont typeface="Wingdings" panose="05000000000000000000" pitchFamily="2" charset="2"/>
              <a:buChar char="§"/>
            </a:pPr>
            <a:r>
              <a:rPr lang="en-ID" sz="2000" b="1" i="0" u="none" strike="noStrike" baseline="0" dirty="0" err="1">
                <a:solidFill>
                  <a:srgbClr val="0000FF"/>
                </a:solidFill>
              </a:rPr>
              <a:t>Besaran</a:t>
            </a:r>
            <a:r>
              <a:rPr lang="en-ID" sz="2000" b="1" i="0" u="none" strike="noStrike" baseline="0" dirty="0">
                <a:solidFill>
                  <a:srgbClr val="0000FF"/>
                </a:solidFill>
              </a:rPr>
              <a:t> </a:t>
            </a:r>
            <a:r>
              <a:rPr lang="en-ID" sz="2000" b="1" i="0" u="none" strike="noStrike" baseline="0" dirty="0" err="1">
                <a:solidFill>
                  <a:srgbClr val="0000FF"/>
                </a:solidFill>
              </a:rPr>
              <a:t>Tertentu</a:t>
            </a:r>
            <a:r>
              <a:rPr lang="en-ID" sz="2000" b="1" i="0" u="none" strike="noStrike" baseline="0" dirty="0">
                <a:solidFill>
                  <a:srgbClr val="0000FF"/>
                </a:solidFill>
              </a:rPr>
              <a:t> PPN:</a:t>
            </a:r>
          </a:p>
          <a:p>
            <a:pPr marL="265113">
              <a:spcAft>
                <a:spcPts val="1800"/>
              </a:spcAft>
            </a:pPr>
            <a:r>
              <a:rPr lang="en-ID" dirty="0" err="1">
                <a:solidFill>
                  <a:srgbClr val="000000"/>
                </a:solidFill>
              </a:rPr>
              <a:t>Penyerahan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kendaraan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bermotor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bekas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dengan</a:t>
            </a:r>
            <a:r>
              <a:rPr lang="en-ID" dirty="0">
                <a:solidFill>
                  <a:srgbClr val="000000"/>
                </a:solidFill>
              </a:rPr>
              <a:t> Harga </a:t>
            </a:r>
            <a:r>
              <a:rPr lang="en-ID" dirty="0" err="1">
                <a:solidFill>
                  <a:srgbClr val="000000"/>
                </a:solidFill>
              </a:rPr>
              <a:t>Jual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sebesar</a:t>
            </a:r>
            <a:r>
              <a:rPr lang="en-ID" dirty="0">
                <a:solidFill>
                  <a:srgbClr val="000000"/>
                </a:solidFill>
              </a:rPr>
              <a:t> Rp100.000.000,00 yang PPN-</a:t>
            </a:r>
            <a:r>
              <a:rPr lang="en-ID" dirty="0" err="1">
                <a:solidFill>
                  <a:srgbClr val="000000"/>
                </a:solidFill>
              </a:rPr>
              <a:t>nya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dipungut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dengan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besaran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tertentu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sebesar</a:t>
            </a:r>
            <a:r>
              <a:rPr lang="en-ID" dirty="0">
                <a:solidFill>
                  <a:srgbClr val="000000"/>
                </a:solidFill>
              </a:rPr>
              <a:t> 1,1% </a:t>
            </a:r>
            <a:r>
              <a:rPr lang="en-ID" dirty="0" err="1">
                <a:solidFill>
                  <a:srgbClr val="000000"/>
                </a:solidFill>
              </a:rPr>
              <a:t>dari</a:t>
            </a:r>
            <a:r>
              <a:rPr lang="en-ID" dirty="0">
                <a:solidFill>
                  <a:srgbClr val="000000"/>
                </a:solidFill>
              </a:rPr>
              <a:t> Harga </a:t>
            </a:r>
            <a:r>
              <a:rPr lang="en-ID" dirty="0" err="1">
                <a:solidFill>
                  <a:srgbClr val="000000"/>
                </a:solidFill>
              </a:rPr>
              <a:t>Jual</a:t>
            </a:r>
            <a:r>
              <a:rPr lang="en-ID" dirty="0">
                <a:solidFill>
                  <a:srgbClr val="000000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ID" dirty="0">
                <a:solidFill>
                  <a:srgbClr val="000000"/>
                </a:solidFill>
              </a:rPr>
              <a:t>Dari </a:t>
            </a:r>
            <a:r>
              <a:rPr lang="en-ID" dirty="0" err="1">
                <a:solidFill>
                  <a:srgbClr val="000000"/>
                </a:solidFill>
              </a:rPr>
              <a:t>ketiga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contoh</a:t>
            </a:r>
            <a:r>
              <a:rPr lang="en-ID" dirty="0">
                <a:solidFill>
                  <a:srgbClr val="000000"/>
                </a:solidFill>
              </a:rPr>
              <a:t> di </a:t>
            </a:r>
            <a:r>
              <a:rPr lang="en-ID" dirty="0" err="1">
                <a:solidFill>
                  <a:srgbClr val="000000"/>
                </a:solidFill>
              </a:rPr>
              <a:t>atas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maka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pengisian</a:t>
            </a:r>
            <a:r>
              <a:rPr lang="en-ID" dirty="0">
                <a:solidFill>
                  <a:srgbClr val="000000"/>
                </a:solidFill>
              </a:rPr>
              <a:t> DPP dan PPN </a:t>
            </a:r>
            <a:r>
              <a:rPr lang="en-ID" dirty="0" err="1">
                <a:solidFill>
                  <a:srgbClr val="000000"/>
                </a:solidFill>
              </a:rPr>
              <a:t>dalam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Faktur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Pajak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yaitu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sebagai</a:t>
            </a:r>
            <a:r>
              <a:rPr lang="en-ID" dirty="0">
                <a:solidFill>
                  <a:srgbClr val="000000"/>
                </a:solidFill>
              </a:rPr>
              <a:t> </a:t>
            </a:r>
            <a:r>
              <a:rPr lang="en-ID" dirty="0" err="1">
                <a:solidFill>
                  <a:srgbClr val="000000"/>
                </a:solidFill>
              </a:rPr>
              <a:t>berikut</a:t>
            </a:r>
            <a:r>
              <a:rPr lang="en-ID" dirty="0">
                <a:solidFill>
                  <a:srgbClr val="0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41493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 211">
            <a:extLst>
              <a:ext uri="{FF2B5EF4-FFF2-40B4-BE49-F238E27FC236}">
                <a16:creationId xmlns:a16="http://schemas.microsoft.com/office/drawing/2014/main" id="{343C1276-DE6C-45F4-91A8-7EB8B1AEC349}"/>
              </a:ext>
            </a:extLst>
          </p:cNvPr>
          <p:cNvSpPr/>
          <p:nvPr/>
        </p:nvSpPr>
        <p:spPr>
          <a:xfrm>
            <a:off x="7629827" y="1123293"/>
            <a:ext cx="3898944" cy="5357227"/>
          </a:xfrm>
          <a:prstGeom prst="rect">
            <a:avLst/>
          </a:prstGeom>
          <a:solidFill>
            <a:srgbClr val="EC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F953EF0-A714-47DF-A435-93D3808D628C}"/>
              </a:ext>
            </a:extLst>
          </p:cNvPr>
          <p:cNvSpPr txBox="1"/>
          <p:nvPr/>
        </p:nvSpPr>
        <p:spPr>
          <a:xfrm>
            <a:off x="7629826" y="841322"/>
            <a:ext cx="3898945" cy="288147"/>
          </a:xfrm>
          <a:prstGeom prst="rect">
            <a:avLst/>
          </a:prstGeom>
          <a:solidFill>
            <a:srgbClr val="002060"/>
          </a:solidFill>
        </p:spPr>
        <p:txBody>
          <a:bodyPr wrap="square" lIns="36000" tIns="36000" rIns="36000" bIns="36000" anchor="ctr" anchorCtr="1">
            <a:spAutoFit/>
          </a:bodyPr>
          <a:lstStyle/>
          <a:p>
            <a:r>
              <a:rPr lang="en-ID" sz="1400" b="1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Urutan</a:t>
            </a:r>
            <a:r>
              <a:rPr lang="en-ID" sz="14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b="1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Prioritas</a:t>
            </a:r>
            <a:r>
              <a:rPr lang="en-ID" sz="14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b="1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Penggunaan</a:t>
            </a:r>
            <a:r>
              <a:rPr lang="en-ID" sz="14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Kode </a:t>
            </a:r>
            <a:r>
              <a:rPr lang="en-ID" sz="1400" b="1" dirty="0" err="1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Transaksi</a:t>
            </a:r>
            <a:endParaRPr lang="en-ID" sz="1400" b="1" dirty="0">
              <a:solidFill>
                <a:srgbClr val="FFC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9" name="object 33">
            <a:extLst>
              <a:ext uri="{FF2B5EF4-FFF2-40B4-BE49-F238E27FC236}">
                <a16:creationId xmlns:a16="http://schemas.microsoft.com/office/drawing/2014/main" id="{B3DD0CE6-1D4D-41D0-A1F7-ED21DE7159D7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0" name="object 42">
            <a:extLst>
              <a:ext uri="{FF2B5EF4-FFF2-40B4-BE49-F238E27FC236}">
                <a16:creationId xmlns:a16="http://schemas.microsoft.com/office/drawing/2014/main" id="{DFAB268B-AF72-4514-9BA2-455E492044C4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Kode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Transaksi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00908E7-B423-4B0F-BF8C-8D260AF9EAB8}"/>
              </a:ext>
            </a:extLst>
          </p:cNvPr>
          <p:cNvSpPr txBox="1"/>
          <p:nvPr/>
        </p:nvSpPr>
        <p:spPr>
          <a:xfrm>
            <a:off x="968556" y="731481"/>
            <a:ext cx="5752267" cy="5989708"/>
          </a:xfrm>
          <a:prstGeom prst="rect">
            <a:avLst/>
          </a:prstGeom>
          <a:noFill/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BKP/JKP yang PPN/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PPnBM-nya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dipungut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oleh PKP yang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melakukan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BKP/JKP.</a:t>
            </a:r>
          </a:p>
          <a:p>
            <a:pPr algn="just">
              <a:spcAft>
                <a:spcPts val="1200"/>
              </a:spcAft>
            </a:pP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BKP/JKP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kepada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pemungut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PPN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instansi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pemerintah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yang PPN/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PPnBM-nya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dipungut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oleh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instansi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pemerintah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BKP/JKP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kepada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pemungut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PPN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lainnya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(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selain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instansi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pemerintah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) yang PPN/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PPnBM-nya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dipungut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oleh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pemungut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PPN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lainnya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BKP/JKP yang DPP-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nya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menggunakan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nilai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lain </a:t>
            </a:r>
            <a:r>
              <a:rPr lang="en-ID" sz="1450" i="1" dirty="0">
                <a:solidFill>
                  <a:srgbClr val="002060"/>
                </a:solidFill>
                <a:cs typeface="Segoe UI" panose="020B0502040204020203" pitchFamily="34" charset="0"/>
              </a:rPr>
              <a:t>cfm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.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Pasal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8A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ayat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(1) UU PPN yang PPN/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PPnBM-nya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dipungut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oleh PKP yang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melakukan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BKP/JKP.</a:t>
            </a:r>
          </a:p>
          <a:p>
            <a:pPr algn="just">
              <a:spcAft>
                <a:spcPts val="1200"/>
              </a:spcAft>
            </a:pP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BKP/JKP yang PPN-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nya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dipungut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dengan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b="1" dirty="0" err="1">
                <a:solidFill>
                  <a:srgbClr val="C00000"/>
                </a:solidFill>
                <a:cs typeface="Segoe UI" panose="020B0502040204020203" pitchFamily="34" charset="0"/>
              </a:rPr>
              <a:t>besaran</a:t>
            </a:r>
            <a:r>
              <a:rPr lang="en-ID" sz="1450" b="1" dirty="0">
                <a:solidFill>
                  <a:srgbClr val="C00000"/>
                </a:solidFill>
                <a:cs typeface="Segoe UI" panose="020B0502040204020203" pitchFamily="34" charset="0"/>
              </a:rPr>
              <a:t> </a:t>
            </a:r>
            <a:r>
              <a:rPr lang="en-ID" sz="1450" b="1" dirty="0" err="1">
                <a:solidFill>
                  <a:srgbClr val="C00000"/>
                </a:solidFill>
                <a:cs typeface="Segoe UI" panose="020B0502040204020203" pitchFamily="34" charset="0"/>
              </a:rPr>
              <a:t>tertentu</a:t>
            </a:r>
            <a:r>
              <a:rPr lang="en-ID" sz="1450" dirty="0">
                <a:solidFill>
                  <a:srgbClr val="C00000"/>
                </a:solidFill>
                <a:cs typeface="Segoe UI" panose="020B0502040204020203" pitchFamily="34" charset="0"/>
              </a:rPr>
              <a:t> </a:t>
            </a:r>
            <a:r>
              <a:rPr lang="en-ID" sz="1450" i="1" dirty="0">
                <a:solidFill>
                  <a:srgbClr val="002060"/>
                </a:solidFill>
                <a:cs typeface="Segoe UI" panose="020B0502040204020203" pitchFamily="34" charset="0"/>
              </a:rPr>
              <a:t>cfm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.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Pasal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9A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ayat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(1) UU PPN oleh PKP yang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melakukan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BKP/JKP.</a:t>
            </a:r>
          </a:p>
          <a:p>
            <a:pPr algn="just">
              <a:spcAft>
                <a:spcPts val="1200"/>
              </a:spcAft>
            </a:pP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lainnya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yang PPN/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PPnBM-nya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dipungut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oleh PKP yang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melakukan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BKP/JKP (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menggunakan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tarif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selain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Pasal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7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ayat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(1) UU PPN,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BKP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kepada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turis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).</a:t>
            </a:r>
          </a:p>
          <a:p>
            <a:pPr algn="just">
              <a:spcAft>
                <a:spcPts val="1200"/>
              </a:spcAft>
            </a:pP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BKP/JKP yang PPN/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PPnBM-nya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mendapatkan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fasilitas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tidak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dipungut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atau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ditanggung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pemerintah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BKP/JKP yang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mendapatkan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fasilitas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dibebaskan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dari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pengenaan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PPN/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PPnBM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BKP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berupa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aktiva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menurut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tujuan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semula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tidak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untuk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diperjualbelikan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i="1" dirty="0">
                <a:solidFill>
                  <a:srgbClr val="002060"/>
                </a:solidFill>
                <a:cs typeface="Segoe UI" panose="020B0502040204020203" pitchFamily="34" charset="0"/>
              </a:rPr>
              <a:t>cfm.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Pasal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16D UU PPN yang PPN-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nya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dipungut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oleh PKP yang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melakukan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450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ID" sz="1450" dirty="0">
                <a:solidFill>
                  <a:srgbClr val="002060"/>
                </a:solidFill>
                <a:cs typeface="Segoe UI" panose="020B0502040204020203" pitchFamily="34" charset="0"/>
              </a:rPr>
              <a:t> BKP.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0E78972E-214F-40A0-B739-8FC5B31FA922}"/>
              </a:ext>
            </a:extLst>
          </p:cNvPr>
          <p:cNvSpPr/>
          <p:nvPr/>
        </p:nvSpPr>
        <p:spPr>
          <a:xfrm>
            <a:off x="429471" y="829142"/>
            <a:ext cx="539086" cy="360000"/>
          </a:xfrm>
          <a:prstGeom prst="homePlate">
            <a:avLst>
              <a:gd name="adj" fmla="val 28918"/>
            </a:avLst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b="1" dirty="0"/>
              <a:t>01</a:t>
            </a:r>
            <a:endParaRPr lang="en-ID" b="1" dirty="0"/>
          </a:p>
        </p:txBody>
      </p:sp>
      <p:sp>
        <p:nvSpPr>
          <p:cNvPr id="197" name="Arrow: Pentagon 196">
            <a:extLst>
              <a:ext uri="{FF2B5EF4-FFF2-40B4-BE49-F238E27FC236}">
                <a16:creationId xmlns:a16="http://schemas.microsoft.com/office/drawing/2014/main" id="{426E5F4F-F0FD-412E-BD74-29323EDA9D2C}"/>
              </a:ext>
            </a:extLst>
          </p:cNvPr>
          <p:cNvSpPr/>
          <p:nvPr/>
        </p:nvSpPr>
        <p:spPr>
          <a:xfrm>
            <a:off x="429471" y="1403733"/>
            <a:ext cx="539086" cy="360000"/>
          </a:xfrm>
          <a:prstGeom prst="homePlate">
            <a:avLst>
              <a:gd name="adj" fmla="val 28918"/>
            </a:avLst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b="1" dirty="0"/>
              <a:t>02</a:t>
            </a:r>
            <a:endParaRPr lang="en-ID" b="1" dirty="0"/>
          </a:p>
        </p:txBody>
      </p:sp>
      <p:sp>
        <p:nvSpPr>
          <p:cNvPr id="198" name="Arrow: Pentagon 197">
            <a:extLst>
              <a:ext uri="{FF2B5EF4-FFF2-40B4-BE49-F238E27FC236}">
                <a16:creationId xmlns:a16="http://schemas.microsoft.com/office/drawing/2014/main" id="{83C4FC58-EFEF-4E6C-9045-825BBFB558F3}"/>
              </a:ext>
            </a:extLst>
          </p:cNvPr>
          <p:cNvSpPr/>
          <p:nvPr/>
        </p:nvSpPr>
        <p:spPr>
          <a:xfrm>
            <a:off x="429471" y="1979533"/>
            <a:ext cx="539086" cy="360000"/>
          </a:xfrm>
          <a:prstGeom prst="homePlate">
            <a:avLst>
              <a:gd name="adj" fmla="val 28918"/>
            </a:avLst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b="1" dirty="0"/>
              <a:t>03</a:t>
            </a:r>
            <a:endParaRPr lang="en-ID" b="1" dirty="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DF059219-2170-4A90-AC3F-0ED81E18157D}"/>
              </a:ext>
            </a:extLst>
          </p:cNvPr>
          <p:cNvSpPr/>
          <p:nvPr/>
        </p:nvSpPr>
        <p:spPr>
          <a:xfrm>
            <a:off x="6048953" y="3324735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0" name="Picture 199">
            <a:extLst>
              <a:ext uri="{FF2B5EF4-FFF2-40B4-BE49-F238E27FC236}">
                <a16:creationId xmlns:a16="http://schemas.microsoft.com/office/drawing/2014/main" id="{1D4E36BC-B434-4FD0-A498-C964654C8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6563215" y="3251706"/>
            <a:ext cx="672434" cy="391305"/>
          </a:xfrm>
          <a:prstGeom prst="rect">
            <a:avLst/>
          </a:prstGeom>
        </p:spPr>
      </p:pic>
      <p:sp>
        <p:nvSpPr>
          <p:cNvPr id="201" name="Arrow: Pentagon 200">
            <a:extLst>
              <a:ext uri="{FF2B5EF4-FFF2-40B4-BE49-F238E27FC236}">
                <a16:creationId xmlns:a16="http://schemas.microsoft.com/office/drawing/2014/main" id="{96D8DF72-F8DE-4007-B6AF-1B0CFB5AA064}"/>
              </a:ext>
            </a:extLst>
          </p:cNvPr>
          <p:cNvSpPr/>
          <p:nvPr/>
        </p:nvSpPr>
        <p:spPr>
          <a:xfrm>
            <a:off x="429471" y="2583453"/>
            <a:ext cx="516382" cy="360000"/>
          </a:xfrm>
          <a:prstGeom prst="homePlate">
            <a:avLst>
              <a:gd name="adj" fmla="val 28918"/>
            </a:avLst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b="1" dirty="0"/>
              <a:t>04</a:t>
            </a:r>
            <a:endParaRPr lang="en-ID" b="1" dirty="0"/>
          </a:p>
        </p:txBody>
      </p:sp>
      <p:sp>
        <p:nvSpPr>
          <p:cNvPr id="202" name="Arrow: Pentagon 201">
            <a:extLst>
              <a:ext uri="{FF2B5EF4-FFF2-40B4-BE49-F238E27FC236}">
                <a16:creationId xmlns:a16="http://schemas.microsoft.com/office/drawing/2014/main" id="{13642F5E-51C0-4FA6-AA3E-BC0D34170254}"/>
              </a:ext>
            </a:extLst>
          </p:cNvPr>
          <p:cNvSpPr/>
          <p:nvPr/>
        </p:nvSpPr>
        <p:spPr>
          <a:xfrm>
            <a:off x="429471" y="3428027"/>
            <a:ext cx="535601" cy="360000"/>
          </a:xfrm>
          <a:prstGeom prst="homePlate">
            <a:avLst>
              <a:gd name="adj" fmla="val 28918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05</a:t>
            </a:r>
            <a:endParaRPr lang="en-ID" b="1" dirty="0">
              <a:solidFill>
                <a:srgbClr val="002060"/>
              </a:solidFill>
            </a:endParaRPr>
          </a:p>
        </p:txBody>
      </p:sp>
      <p:sp>
        <p:nvSpPr>
          <p:cNvPr id="203" name="Arrow: Pentagon 202">
            <a:extLst>
              <a:ext uri="{FF2B5EF4-FFF2-40B4-BE49-F238E27FC236}">
                <a16:creationId xmlns:a16="http://schemas.microsoft.com/office/drawing/2014/main" id="{3EDDE752-97C1-4A9A-9D04-F2747B603D63}"/>
              </a:ext>
            </a:extLst>
          </p:cNvPr>
          <p:cNvSpPr/>
          <p:nvPr/>
        </p:nvSpPr>
        <p:spPr>
          <a:xfrm>
            <a:off x="429471" y="3985408"/>
            <a:ext cx="535601" cy="360000"/>
          </a:xfrm>
          <a:prstGeom prst="homePlate">
            <a:avLst>
              <a:gd name="adj" fmla="val 28918"/>
            </a:avLst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b="1" dirty="0"/>
              <a:t>06</a:t>
            </a:r>
            <a:endParaRPr lang="en-ID" b="1" dirty="0"/>
          </a:p>
        </p:txBody>
      </p:sp>
      <p:sp>
        <p:nvSpPr>
          <p:cNvPr id="204" name="Arrow: Pentagon 203">
            <a:extLst>
              <a:ext uri="{FF2B5EF4-FFF2-40B4-BE49-F238E27FC236}">
                <a16:creationId xmlns:a16="http://schemas.microsoft.com/office/drawing/2014/main" id="{FFEFDAE9-3352-4BC9-BAA2-C8092096F611}"/>
              </a:ext>
            </a:extLst>
          </p:cNvPr>
          <p:cNvSpPr/>
          <p:nvPr/>
        </p:nvSpPr>
        <p:spPr>
          <a:xfrm>
            <a:off x="424685" y="4825209"/>
            <a:ext cx="539086" cy="360000"/>
          </a:xfrm>
          <a:prstGeom prst="homePlate">
            <a:avLst>
              <a:gd name="adj" fmla="val 28918"/>
            </a:avLst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b="1" dirty="0"/>
              <a:t>07</a:t>
            </a:r>
            <a:endParaRPr lang="en-ID" b="1" dirty="0"/>
          </a:p>
        </p:txBody>
      </p:sp>
      <p:sp>
        <p:nvSpPr>
          <p:cNvPr id="205" name="Arrow: Pentagon 204">
            <a:extLst>
              <a:ext uri="{FF2B5EF4-FFF2-40B4-BE49-F238E27FC236}">
                <a16:creationId xmlns:a16="http://schemas.microsoft.com/office/drawing/2014/main" id="{DCEDD344-D494-4C29-8983-F3EFB5D2FADC}"/>
              </a:ext>
            </a:extLst>
          </p:cNvPr>
          <p:cNvSpPr/>
          <p:nvPr/>
        </p:nvSpPr>
        <p:spPr>
          <a:xfrm>
            <a:off x="433274" y="5421480"/>
            <a:ext cx="540606" cy="360000"/>
          </a:xfrm>
          <a:prstGeom prst="homePlate">
            <a:avLst>
              <a:gd name="adj" fmla="val 28918"/>
            </a:avLst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b="1" dirty="0"/>
              <a:t>08</a:t>
            </a:r>
            <a:endParaRPr lang="en-ID" b="1" dirty="0"/>
          </a:p>
        </p:txBody>
      </p:sp>
      <p:sp>
        <p:nvSpPr>
          <p:cNvPr id="206" name="Arrow: Pentagon 205">
            <a:extLst>
              <a:ext uri="{FF2B5EF4-FFF2-40B4-BE49-F238E27FC236}">
                <a16:creationId xmlns:a16="http://schemas.microsoft.com/office/drawing/2014/main" id="{5B2F0950-40D6-4904-8F9C-C8ED33F9A256}"/>
              </a:ext>
            </a:extLst>
          </p:cNvPr>
          <p:cNvSpPr/>
          <p:nvPr/>
        </p:nvSpPr>
        <p:spPr>
          <a:xfrm>
            <a:off x="433273" y="6028971"/>
            <a:ext cx="530498" cy="360000"/>
          </a:xfrm>
          <a:prstGeom prst="homePlate">
            <a:avLst>
              <a:gd name="adj" fmla="val 28918"/>
            </a:avLst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b="1" dirty="0"/>
              <a:t>09</a:t>
            </a:r>
            <a:endParaRPr lang="en-ID" b="1" dirty="0"/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3D4EF7FF-3D6D-4817-8605-DDEB0BAF2F9A}"/>
              </a:ext>
            </a:extLst>
          </p:cNvPr>
          <p:cNvSpPr txBox="1"/>
          <p:nvPr/>
        </p:nvSpPr>
        <p:spPr>
          <a:xfrm>
            <a:off x="8209732" y="1883280"/>
            <a:ext cx="1401089" cy="733663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ID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Termasuk</a:t>
            </a:r>
            <a:endParaRPr lang="en-ID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ID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07/08?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5A7EACEB-4CD6-48CD-A049-04BB6A1CF5E2}"/>
              </a:ext>
            </a:extLst>
          </p:cNvPr>
          <p:cNvSpPr txBox="1"/>
          <p:nvPr/>
        </p:nvSpPr>
        <p:spPr>
          <a:xfrm>
            <a:off x="8209694" y="2920492"/>
            <a:ext cx="1401089" cy="733663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ID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Termasuk</a:t>
            </a:r>
            <a:endParaRPr lang="en-ID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ID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02/03?</a:t>
            </a:r>
          </a:p>
        </p:txBody>
      </p:sp>
      <p:sp>
        <p:nvSpPr>
          <p:cNvPr id="209" name="Rectangle: Rounded Corners 208">
            <a:extLst>
              <a:ext uri="{FF2B5EF4-FFF2-40B4-BE49-F238E27FC236}">
                <a16:creationId xmlns:a16="http://schemas.microsoft.com/office/drawing/2014/main" id="{ABCA66C2-2666-4851-A507-D2A618EFCED4}"/>
              </a:ext>
            </a:extLst>
          </p:cNvPr>
          <p:cNvSpPr/>
          <p:nvPr/>
        </p:nvSpPr>
        <p:spPr>
          <a:xfrm>
            <a:off x="8209693" y="1234387"/>
            <a:ext cx="1401089" cy="33855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Kode </a:t>
            </a:r>
            <a:r>
              <a:rPr lang="en-US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Transaksi</a:t>
            </a:r>
            <a:endParaRPr lang="en-ID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76A26FD6-2196-479B-B211-933FF7AE11AE}"/>
              </a:ext>
            </a:extLst>
          </p:cNvPr>
          <p:cNvCxnSpPr>
            <a:cxnSpLocks/>
            <a:stCxn id="209" idx="2"/>
            <a:endCxn id="207" idx="0"/>
          </p:cNvCxnSpPr>
          <p:nvPr/>
        </p:nvCxnSpPr>
        <p:spPr>
          <a:xfrm>
            <a:off x="8910238" y="1572940"/>
            <a:ext cx="39" cy="310340"/>
          </a:xfrm>
          <a:prstGeom prst="straightConnector1">
            <a:avLst/>
          </a:prstGeom>
          <a:ln w="2857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21FA1FA4-74E7-4AFE-B2D5-3BFD1BBD0DDC}"/>
              </a:ext>
            </a:extLst>
          </p:cNvPr>
          <p:cNvCxnSpPr>
            <a:cxnSpLocks/>
            <a:stCxn id="207" idx="2"/>
            <a:endCxn id="208" idx="0"/>
          </p:cNvCxnSpPr>
          <p:nvPr/>
        </p:nvCxnSpPr>
        <p:spPr>
          <a:xfrm flipH="1">
            <a:off x="8910239" y="2616943"/>
            <a:ext cx="38" cy="303549"/>
          </a:xfrm>
          <a:prstGeom prst="straightConnector1">
            <a:avLst/>
          </a:prstGeom>
          <a:ln w="2857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212">
            <a:extLst>
              <a:ext uri="{FF2B5EF4-FFF2-40B4-BE49-F238E27FC236}">
                <a16:creationId xmlns:a16="http://schemas.microsoft.com/office/drawing/2014/main" id="{3E1EBAEA-BE06-4D5B-8F2F-7E03678587E3}"/>
              </a:ext>
            </a:extLst>
          </p:cNvPr>
          <p:cNvSpPr txBox="1"/>
          <p:nvPr/>
        </p:nvSpPr>
        <p:spPr>
          <a:xfrm>
            <a:off x="8209693" y="4991681"/>
            <a:ext cx="1409289" cy="733663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1200" b="1" dirty="0" err="1"/>
              <a:t>Termasuk</a:t>
            </a:r>
            <a:r>
              <a:rPr lang="en-US" sz="1200" b="1" dirty="0"/>
              <a:t> 04/05?</a:t>
            </a:r>
            <a:endParaRPr lang="en-ID" sz="1200" b="1" dirty="0"/>
          </a:p>
        </p:txBody>
      </p: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D3607B5E-C324-4072-A38E-2B6C816B9CA4}"/>
              </a:ext>
            </a:extLst>
          </p:cNvPr>
          <p:cNvCxnSpPr>
            <a:cxnSpLocks/>
            <a:stCxn id="213" idx="2"/>
            <a:endCxn id="215" idx="0"/>
          </p:cNvCxnSpPr>
          <p:nvPr/>
        </p:nvCxnSpPr>
        <p:spPr>
          <a:xfrm>
            <a:off x="8914338" y="5725344"/>
            <a:ext cx="4099" cy="295624"/>
          </a:xfrm>
          <a:prstGeom prst="straightConnector1">
            <a:avLst/>
          </a:prstGeom>
          <a:ln w="2857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Rectangle: Rounded Corners 145">
            <a:extLst>
              <a:ext uri="{FF2B5EF4-FFF2-40B4-BE49-F238E27FC236}">
                <a16:creationId xmlns:a16="http://schemas.microsoft.com/office/drawing/2014/main" id="{BB7F1A42-40E5-4A51-830D-D6A34636759D}"/>
              </a:ext>
            </a:extLst>
          </p:cNvPr>
          <p:cNvSpPr/>
          <p:nvPr/>
        </p:nvSpPr>
        <p:spPr>
          <a:xfrm>
            <a:off x="8571017" y="6020968"/>
            <a:ext cx="694840" cy="33855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01</a:t>
            </a:r>
            <a:endParaRPr lang="en-ID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6" name="Rectangle: Rounded Corners 145">
            <a:extLst>
              <a:ext uri="{FF2B5EF4-FFF2-40B4-BE49-F238E27FC236}">
                <a16:creationId xmlns:a16="http://schemas.microsoft.com/office/drawing/2014/main" id="{F03D7DCD-FFFA-4D23-95CB-D85413AE5B94}"/>
              </a:ext>
            </a:extLst>
          </p:cNvPr>
          <p:cNvSpPr/>
          <p:nvPr/>
        </p:nvSpPr>
        <p:spPr>
          <a:xfrm>
            <a:off x="10285622" y="2080834"/>
            <a:ext cx="694840" cy="33855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07/08</a:t>
            </a:r>
            <a:endParaRPr lang="en-ID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81EE0564-8980-485C-AB3C-0A90CBE8D4E0}"/>
              </a:ext>
            </a:extLst>
          </p:cNvPr>
          <p:cNvSpPr txBox="1"/>
          <p:nvPr/>
        </p:nvSpPr>
        <p:spPr>
          <a:xfrm>
            <a:off x="8858132" y="2561617"/>
            <a:ext cx="612000" cy="25736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 anchor="ctr" anchorCtr="1">
            <a:spAutoFit/>
          </a:bodyPr>
          <a:lstStyle/>
          <a:p>
            <a:r>
              <a:rPr lang="en-ID" sz="1200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endParaRPr lang="en-ID" sz="1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D51B5A70-8632-4E73-B724-5E997AC01DA0}"/>
              </a:ext>
            </a:extLst>
          </p:cNvPr>
          <p:cNvSpPr txBox="1"/>
          <p:nvPr/>
        </p:nvSpPr>
        <p:spPr>
          <a:xfrm>
            <a:off x="9569821" y="2016955"/>
            <a:ext cx="432000" cy="25736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ID" sz="1200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</a:t>
            </a:r>
            <a:endParaRPr lang="en-ID" sz="1200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0" name="Rectangle: Rounded Corners 145">
            <a:extLst>
              <a:ext uri="{FF2B5EF4-FFF2-40B4-BE49-F238E27FC236}">
                <a16:creationId xmlns:a16="http://schemas.microsoft.com/office/drawing/2014/main" id="{2CE70484-2640-489A-A3AA-C0EC77D1CDEA}"/>
              </a:ext>
            </a:extLst>
          </p:cNvPr>
          <p:cNvSpPr/>
          <p:nvPr/>
        </p:nvSpPr>
        <p:spPr>
          <a:xfrm>
            <a:off x="10285058" y="3118660"/>
            <a:ext cx="697395" cy="33855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02/03</a:t>
            </a:r>
            <a:endParaRPr lang="en-ID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2" name="Rectangle: Rounded Corners 145">
            <a:extLst>
              <a:ext uri="{FF2B5EF4-FFF2-40B4-BE49-F238E27FC236}">
                <a16:creationId xmlns:a16="http://schemas.microsoft.com/office/drawing/2014/main" id="{F4347AD5-9300-46CC-8E9E-FE5CDFABF3D7}"/>
              </a:ext>
            </a:extLst>
          </p:cNvPr>
          <p:cNvSpPr/>
          <p:nvPr/>
        </p:nvSpPr>
        <p:spPr>
          <a:xfrm>
            <a:off x="10285058" y="5187764"/>
            <a:ext cx="694840" cy="33855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04/05</a:t>
            </a:r>
            <a:endParaRPr lang="en-ID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68DEECF2-8B4E-4DAE-8D89-2FAC244871B7}"/>
              </a:ext>
            </a:extLst>
          </p:cNvPr>
          <p:cNvSpPr txBox="1"/>
          <p:nvPr/>
        </p:nvSpPr>
        <p:spPr>
          <a:xfrm>
            <a:off x="8209693" y="3955499"/>
            <a:ext cx="1409289" cy="733663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ID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Termasuk</a:t>
            </a:r>
            <a:endParaRPr lang="en-ID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ID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06?</a:t>
            </a:r>
          </a:p>
        </p:txBody>
      </p: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A02B1B20-B1E8-4C7D-A444-F8038FE51DF3}"/>
              </a:ext>
            </a:extLst>
          </p:cNvPr>
          <p:cNvCxnSpPr>
            <a:cxnSpLocks/>
            <a:stCxn id="208" idx="2"/>
            <a:endCxn id="225" idx="0"/>
          </p:cNvCxnSpPr>
          <p:nvPr/>
        </p:nvCxnSpPr>
        <p:spPr>
          <a:xfrm>
            <a:off x="8910239" y="3654155"/>
            <a:ext cx="4099" cy="301344"/>
          </a:xfrm>
          <a:prstGeom prst="straightConnector1">
            <a:avLst/>
          </a:prstGeom>
          <a:ln w="2857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7CB68448-FB1F-431D-AB1B-22414D0D54A1}"/>
              </a:ext>
            </a:extLst>
          </p:cNvPr>
          <p:cNvCxnSpPr>
            <a:cxnSpLocks/>
            <a:stCxn id="225" idx="2"/>
            <a:endCxn id="213" idx="0"/>
          </p:cNvCxnSpPr>
          <p:nvPr/>
        </p:nvCxnSpPr>
        <p:spPr>
          <a:xfrm>
            <a:off x="8914338" y="4689162"/>
            <a:ext cx="0" cy="302519"/>
          </a:xfrm>
          <a:prstGeom prst="straightConnector1">
            <a:avLst/>
          </a:prstGeom>
          <a:ln w="2857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C753F574-FE9C-4DF7-86FD-D3605FBD44F0}"/>
              </a:ext>
            </a:extLst>
          </p:cNvPr>
          <p:cNvCxnSpPr>
            <a:cxnSpLocks/>
            <a:stCxn id="207" idx="3"/>
            <a:endCxn id="216" idx="1"/>
          </p:cNvCxnSpPr>
          <p:nvPr/>
        </p:nvCxnSpPr>
        <p:spPr>
          <a:xfrm flipV="1">
            <a:off x="9610821" y="2250111"/>
            <a:ext cx="674801" cy="1"/>
          </a:xfrm>
          <a:prstGeom prst="straightConnector1">
            <a:avLst/>
          </a:prstGeom>
          <a:ln w="2857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Rectangle: Rounded Corners 145">
            <a:extLst>
              <a:ext uri="{FF2B5EF4-FFF2-40B4-BE49-F238E27FC236}">
                <a16:creationId xmlns:a16="http://schemas.microsoft.com/office/drawing/2014/main" id="{B9F7EBAB-89A9-4F4E-B830-F0C9B373762F}"/>
              </a:ext>
            </a:extLst>
          </p:cNvPr>
          <p:cNvSpPr/>
          <p:nvPr/>
        </p:nvSpPr>
        <p:spPr>
          <a:xfrm>
            <a:off x="10285058" y="4143538"/>
            <a:ext cx="694840" cy="33855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06</a:t>
            </a:r>
            <a:endParaRPr lang="en-ID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9AE98066-6EEF-4D23-9D62-6306DD06BD0A}"/>
              </a:ext>
            </a:extLst>
          </p:cNvPr>
          <p:cNvCxnSpPr>
            <a:cxnSpLocks/>
            <a:stCxn id="208" idx="3"/>
            <a:endCxn id="220" idx="1"/>
          </p:cNvCxnSpPr>
          <p:nvPr/>
        </p:nvCxnSpPr>
        <p:spPr>
          <a:xfrm>
            <a:off x="9610783" y="3287324"/>
            <a:ext cx="674275" cy="613"/>
          </a:xfrm>
          <a:prstGeom prst="straightConnector1">
            <a:avLst/>
          </a:prstGeom>
          <a:ln w="2857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A12EDCDB-6739-4589-B873-8FE44171725D}"/>
              </a:ext>
            </a:extLst>
          </p:cNvPr>
          <p:cNvCxnSpPr>
            <a:cxnSpLocks/>
            <a:stCxn id="225" idx="3"/>
            <a:endCxn id="229" idx="1"/>
          </p:cNvCxnSpPr>
          <p:nvPr/>
        </p:nvCxnSpPr>
        <p:spPr>
          <a:xfrm flipV="1">
            <a:off x="9618982" y="4312815"/>
            <a:ext cx="666076" cy="9516"/>
          </a:xfrm>
          <a:prstGeom prst="straightConnector1">
            <a:avLst/>
          </a:prstGeom>
          <a:ln w="2857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2562EC4-D85D-4A55-85E8-64C9C07FA0CD}"/>
              </a:ext>
            </a:extLst>
          </p:cNvPr>
          <p:cNvCxnSpPr>
            <a:cxnSpLocks/>
            <a:stCxn id="213" idx="3"/>
            <a:endCxn id="222" idx="1"/>
          </p:cNvCxnSpPr>
          <p:nvPr/>
        </p:nvCxnSpPr>
        <p:spPr>
          <a:xfrm flipV="1">
            <a:off x="9618982" y="5357041"/>
            <a:ext cx="666076" cy="1472"/>
          </a:xfrm>
          <a:prstGeom prst="straightConnector1">
            <a:avLst/>
          </a:prstGeom>
          <a:ln w="2857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232">
            <a:extLst>
              <a:ext uri="{FF2B5EF4-FFF2-40B4-BE49-F238E27FC236}">
                <a16:creationId xmlns:a16="http://schemas.microsoft.com/office/drawing/2014/main" id="{96FFA3A3-3AB6-4E54-9A03-2AD0C8848F28}"/>
              </a:ext>
            </a:extLst>
          </p:cNvPr>
          <p:cNvSpPr txBox="1"/>
          <p:nvPr/>
        </p:nvSpPr>
        <p:spPr>
          <a:xfrm>
            <a:off x="9564723" y="3043592"/>
            <a:ext cx="432000" cy="25736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ID" sz="1200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</a:t>
            </a:r>
            <a:endParaRPr lang="en-ID" sz="1200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8258AB0C-BE9A-4B26-8B47-1EF9EF4EA702}"/>
              </a:ext>
            </a:extLst>
          </p:cNvPr>
          <p:cNvSpPr txBox="1"/>
          <p:nvPr/>
        </p:nvSpPr>
        <p:spPr>
          <a:xfrm>
            <a:off x="9564723" y="4085697"/>
            <a:ext cx="432000" cy="25736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ID" sz="1200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</a:t>
            </a:r>
            <a:endParaRPr lang="en-ID" sz="1200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9E769564-58B9-45B4-BB38-8FC9FD5E3EBE}"/>
              </a:ext>
            </a:extLst>
          </p:cNvPr>
          <p:cNvSpPr txBox="1"/>
          <p:nvPr/>
        </p:nvSpPr>
        <p:spPr>
          <a:xfrm>
            <a:off x="9564723" y="5124610"/>
            <a:ext cx="432000" cy="25736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ID" sz="1200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</a:t>
            </a:r>
            <a:endParaRPr lang="en-ID" sz="1200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BC86647D-0EBD-45C4-8432-7F777B6260AE}"/>
              </a:ext>
            </a:extLst>
          </p:cNvPr>
          <p:cNvSpPr txBox="1"/>
          <p:nvPr/>
        </p:nvSpPr>
        <p:spPr>
          <a:xfrm>
            <a:off x="8858132" y="3600883"/>
            <a:ext cx="612000" cy="25736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 anchor="ctr" anchorCtr="1">
            <a:spAutoFit/>
          </a:bodyPr>
          <a:lstStyle/>
          <a:p>
            <a:r>
              <a:rPr lang="en-ID" sz="1200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endParaRPr lang="en-ID" sz="1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C3048FB5-48C7-448E-A965-2DA05967D982}"/>
              </a:ext>
            </a:extLst>
          </p:cNvPr>
          <p:cNvSpPr txBox="1"/>
          <p:nvPr/>
        </p:nvSpPr>
        <p:spPr>
          <a:xfrm>
            <a:off x="8858132" y="4631243"/>
            <a:ext cx="612000" cy="25736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 anchor="ctr" anchorCtr="1">
            <a:spAutoFit/>
          </a:bodyPr>
          <a:lstStyle/>
          <a:p>
            <a:r>
              <a:rPr lang="en-ID" sz="1200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endParaRPr lang="en-ID" sz="1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4CBC622D-1B68-455F-9D88-439ADDF02386}"/>
              </a:ext>
            </a:extLst>
          </p:cNvPr>
          <p:cNvSpPr txBox="1"/>
          <p:nvPr/>
        </p:nvSpPr>
        <p:spPr>
          <a:xfrm>
            <a:off x="8858132" y="5662781"/>
            <a:ext cx="612000" cy="25736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 anchor="ctr" anchorCtr="1">
            <a:spAutoFit/>
          </a:bodyPr>
          <a:lstStyle/>
          <a:p>
            <a:r>
              <a:rPr lang="en-ID" sz="1200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endParaRPr lang="en-ID" sz="1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Flowchart: Delay 49">
            <a:extLst>
              <a:ext uri="{FF2B5EF4-FFF2-40B4-BE49-F238E27FC236}">
                <a16:creationId xmlns:a16="http://schemas.microsoft.com/office/drawing/2014/main" id="{831FD222-0B67-42D1-B1A5-867598619455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2.3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75E49D-F790-4ECD-81CF-54474BEEE3A3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52" name="object 13">
              <a:extLst>
                <a:ext uri="{FF2B5EF4-FFF2-40B4-BE49-F238E27FC236}">
                  <a16:creationId xmlns:a16="http://schemas.microsoft.com/office/drawing/2014/main" id="{576FA91C-00AE-490F-B304-018A88AF2557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14">
              <a:extLst>
                <a:ext uri="{FF2B5EF4-FFF2-40B4-BE49-F238E27FC236}">
                  <a16:creationId xmlns:a16="http://schemas.microsoft.com/office/drawing/2014/main" id="{BA12EF67-DF6D-4AF9-A5E3-AF636AC8C574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18">
              <a:extLst>
                <a:ext uri="{FF2B5EF4-FFF2-40B4-BE49-F238E27FC236}">
                  <a16:creationId xmlns:a16="http://schemas.microsoft.com/office/drawing/2014/main" id="{D3BB82E1-74DA-4AB9-B459-8C64F6422F06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199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1" name="object 33">
            <a:extLst>
              <a:ext uri="{FF2B5EF4-FFF2-40B4-BE49-F238E27FC236}">
                <a16:creationId xmlns:a16="http://schemas.microsoft.com/office/drawing/2014/main" id="{C43259C4-0CFA-424F-B9FB-D06C7EDDCC00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object 42">
            <a:extLst>
              <a:ext uri="{FF2B5EF4-FFF2-40B4-BE49-F238E27FC236}">
                <a16:creationId xmlns:a16="http://schemas.microsoft.com/office/drawing/2014/main" id="{2A2105DC-0569-4D3C-8E4E-1B1146EDC34B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Transaksi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Menggunakan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Mata Uang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Asing</a:t>
            </a:r>
            <a:endParaRPr lang="en-ID" sz="2800" b="1" spc="-25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Flowchart: Delay 24">
            <a:extLst>
              <a:ext uri="{FF2B5EF4-FFF2-40B4-BE49-F238E27FC236}">
                <a16:creationId xmlns:a16="http://schemas.microsoft.com/office/drawing/2014/main" id="{93CBF4CB-76BF-420D-B3B4-59BA82E906F9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2.4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0118F70-3C72-274F-914D-ECBED2470D00}"/>
              </a:ext>
            </a:extLst>
          </p:cNvPr>
          <p:cNvSpPr/>
          <p:nvPr/>
        </p:nvSpPr>
        <p:spPr>
          <a:xfrm>
            <a:off x="4574810" y="1471447"/>
            <a:ext cx="6748280" cy="2546325"/>
          </a:xfrm>
          <a:prstGeom prst="round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217">
              <a:defRPr/>
            </a:pPr>
            <a:r>
              <a:rPr lang="en-ID" sz="2400" dirty="0" err="1">
                <a:solidFill>
                  <a:schemeClr val="bg1"/>
                </a:solidFill>
                <a:cs typeface="Segoe UI" panose="020B0502040204020203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cs typeface="Segoe UI" panose="020B0502040204020203" pitchFamily="34" charset="0"/>
              </a:rPr>
              <a:t>hal</a:t>
            </a:r>
            <a:r>
              <a:rPr lang="en-ID" sz="2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cs typeface="Segoe UI" panose="020B0502040204020203" pitchFamily="34" charset="0"/>
              </a:rPr>
              <a:t>penyerahan</a:t>
            </a:r>
            <a:r>
              <a:rPr lang="en-ID" sz="2400" dirty="0">
                <a:solidFill>
                  <a:schemeClr val="bg1"/>
                </a:solidFill>
                <a:cs typeface="Segoe UI" panose="020B0502040204020203" pitchFamily="34" charset="0"/>
              </a:rPr>
              <a:t> BKP/JKP </a:t>
            </a:r>
            <a:r>
              <a:rPr lang="en-ID" sz="2400" dirty="0" err="1">
                <a:solidFill>
                  <a:schemeClr val="bg1"/>
                </a:solidFill>
                <a:cs typeface="Segoe UI" panose="020B0502040204020203" pitchFamily="34" charset="0"/>
              </a:rPr>
              <a:t>dilakukan</a:t>
            </a:r>
            <a:r>
              <a:rPr lang="en-ID" sz="2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cs typeface="Segoe UI" panose="020B0502040204020203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cs typeface="Segoe UI" panose="020B0502040204020203" pitchFamily="34" charset="0"/>
              </a:rPr>
              <a:t>menggunakan</a:t>
            </a:r>
            <a:r>
              <a:rPr lang="en-ID" sz="2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cs typeface="Segoe UI" panose="020B0502040204020203" pitchFamily="34" charset="0"/>
              </a:rPr>
              <a:t>mata</a:t>
            </a:r>
            <a:r>
              <a:rPr lang="en-ID" sz="2400" b="1" dirty="0">
                <a:solidFill>
                  <a:schemeClr val="bg1"/>
                </a:solidFill>
                <a:cs typeface="Segoe UI" panose="020B0502040204020203" pitchFamily="34" charset="0"/>
              </a:rPr>
              <a:t> uang </a:t>
            </a:r>
            <a:r>
              <a:rPr lang="en-ID" sz="2400" b="1" dirty="0" err="1">
                <a:solidFill>
                  <a:schemeClr val="bg1"/>
                </a:solidFill>
                <a:cs typeface="Segoe UI" panose="020B0502040204020203" pitchFamily="34" charset="0"/>
              </a:rPr>
              <a:t>asing</a:t>
            </a:r>
            <a:r>
              <a:rPr lang="en-ID" sz="2400" dirty="0">
                <a:solidFill>
                  <a:schemeClr val="bg1"/>
                </a:solidFill>
                <a:cs typeface="Segoe UI" panose="020B05020402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cs typeface="Segoe UI" panose="020B0502040204020203" pitchFamily="34" charset="0"/>
              </a:rPr>
              <a:t>penghitungan</a:t>
            </a:r>
            <a:r>
              <a:rPr lang="en-ID" sz="2400" dirty="0">
                <a:solidFill>
                  <a:schemeClr val="bg1"/>
                </a:solidFill>
                <a:cs typeface="Segoe UI" panose="020B0502040204020203" pitchFamily="34" charset="0"/>
              </a:rPr>
              <a:t> PPN/</a:t>
            </a:r>
            <a:r>
              <a:rPr lang="en-ID" sz="2400" dirty="0" err="1">
                <a:solidFill>
                  <a:schemeClr val="bg1"/>
                </a:solidFill>
                <a:cs typeface="Segoe UI" panose="020B0502040204020203" pitchFamily="34" charset="0"/>
              </a:rPr>
              <a:t>PPnBM</a:t>
            </a:r>
            <a:r>
              <a:rPr lang="en-ID" sz="2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cs typeface="Segoe UI" panose="020B0502040204020203" pitchFamily="34" charset="0"/>
              </a:rPr>
              <a:t>terutang</a:t>
            </a:r>
            <a:r>
              <a:rPr lang="en-ID" sz="2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cs typeface="Segoe UI" panose="020B0502040204020203" pitchFamily="34" charset="0"/>
              </a:rPr>
              <a:t>harus</a:t>
            </a:r>
            <a:r>
              <a:rPr lang="en-ID" sz="2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cs typeface="Segoe UI" panose="020B0502040204020203" pitchFamily="34" charset="0"/>
              </a:rPr>
              <a:t>dikonversi</a:t>
            </a:r>
            <a:r>
              <a:rPr lang="en-ID" sz="2400" b="1" dirty="0">
                <a:solidFill>
                  <a:srgbClr val="FFFF00"/>
                </a:solidFill>
                <a:cs typeface="Segoe UI" panose="020B05020402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cs typeface="Segoe UI" panose="020B0502040204020203" pitchFamily="34" charset="0"/>
              </a:rPr>
              <a:t>ke</a:t>
            </a:r>
            <a:r>
              <a:rPr lang="en-ID" sz="2400" b="1" dirty="0">
                <a:solidFill>
                  <a:srgbClr val="FFFF00"/>
                </a:solidFill>
                <a:cs typeface="Segoe UI" panose="020B05020402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cs typeface="Segoe UI" panose="020B0502040204020203" pitchFamily="34" charset="0"/>
              </a:rPr>
              <a:t>dalam</a:t>
            </a:r>
            <a:r>
              <a:rPr lang="en-ID" sz="2400" b="1" dirty="0">
                <a:solidFill>
                  <a:srgbClr val="FFFF00"/>
                </a:solidFill>
                <a:cs typeface="Segoe UI" panose="020B05020402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cs typeface="Segoe UI" panose="020B0502040204020203" pitchFamily="34" charset="0"/>
              </a:rPr>
              <a:t>satuan</a:t>
            </a:r>
            <a:r>
              <a:rPr lang="en-ID" sz="2400" b="1" dirty="0">
                <a:solidFill>
                  <a:srgbClr val="FFFF00"/>
                </a:solidFill>
                <a:cs typeface="Segoe UI" panose="020B05020402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cs typeface="Segoe UI" panose="020B0502040204020203" pitchFamily="34" charset="0"/>
              </a:rPr>
              <a:t>mata</a:t>
            </a:r>
            <a:r>
              <a:rPr lang="en-ID" sz="2400" b="1" dirty="0">
                <a:solidFill>
                  <a:srgbClr val="FFFF00"/>
                </a:solidFill>
                <a:cs typeface="Segoe UI" panose="020B0502040204020203" pitchFamily="34" charset="0"/>
              </a:rPr>
              <a:t> uang Rupiah</a:t>
            </a:r>
            <a:r>
              <a:rPr lang="en-ID" sz="2400" b="1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Segoe UI" panose="020B0502040204020203" pitchFamily="34" charset="0"/>
              </a:rPr>
              <a:t>menggunakan</a:t>
            </a:r>
            <a:r>
              <a:rPr lang="en-US" sz="2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Segoe UI" panose="020B0502040204020203" pitchFamily="34" charset="0"/>
              </a:rPr>
              <a:t>kurs</a:t>
            </a:r>
            <a:r>
              <a:rPr lang="en-US" sz="2400" dirty="0">
                <a:solidFill>
                  <a:schemeClr val="bg1"/>
                </a:solidFill>
                <a:cs typeface="Segoe UI" panose="020B0502040204020203" pitchFamily="34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cs typeface="Segoe UI" panose="020B0502040204020203" pitchFamily="34" charset="0"/>
              </a:rPr>
              <a:t>ditetapkan</a:t>
            </a:r>
            <a:r>
              <a:rPr lang="en-US" sz="24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Segoe UI" panose="020B0502040204020203" pitchFamily="34" charset="0"/>
              </a:rPr>
              <a:t>dalam</a:t>
            </a:r>
            <a:r>
              <a:rPr lang="en-US" sz="2400" dirty="0">
                <a:solidFill>
                  <a:schemeClr val="bg1"/>
                </a:solidFill>
                <a:cs typeface="Segoe UI" panose="020B0502040204020203" pitchFamily="34" charset="0"/>
              </a:rPr>
              <a:t> KMK yang </a:t>
            </a:r>
            <a:r>
              <a:rPr lang="en-US" sz="2400" dirty="0" err="1">
                <a:solidFill>
                  <a:schemeClr val="bg1"/>
                </a:solidFill>
                <a:cs typeface="Segoe UI" panose="020B0502040204020203" pitchFamily="34" charset="0"/>
              </a:rPr>
              <a:t>berlaku</a:t>
            </a:r>
            <a:r>
              <a:rPr lang="en-US" sz="2400" dirty="0">
                <a:solidFill>
                  <a:schemeClr val="bg1"/>
                </a:solidFill>
                <a:cs typeface="Segoe UI" panose="020B0502040204020203" pitchFamily="34" charset="0"/>
              </a:rPr>
              <a:t> pada </a:t>
            </a:r>
            <a:r>
              <a:rPr lang="en-US" sz="2400" b="1" dirty="0" err="1">
                <a:solidFill>
                  <a:srgbClr val="00FFFF"/>
                </a:solidFill>
                <a:cs typeface="Segoe UI" panose="020B0502040204020203" pitchFamily="34" charset="0"/>
              </a:rPr>
              <a:t>saat</a:t>
            </a:r>
            <a:r>
              <a:rPr lang="en-US" sz="2400" b="1" dirty="0">
                <a:solidFill>
                  <a:srgbClr val="00FFFF"/>
                </a:solidFill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FFFF"/>
                </a:solidFill>
                <a:cs typeface="Segoe UI" panose="020B0502040204020203" pitchFamily="34" charset="0"/>
              </a:rPr>
              <a:t>Faktur</a:t>
            </a:r>
            <a:r>
              <a:rPr lang="en-US" sz="2400" b="1" dirty="0">
                <a:solidFill>
                  <a:srgbClr val="00FFFF"/>
                </a:solidFill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FFFF"/>
                </a:solidFill>
                <a:cs typeface="Segoe UI" panose="020B0502040204020203" pitchFamily="34" charset="0"/>
              </a:rPr>
              <a:t>Pajak</a:t>
            </a:r>
            <a:r>
              <a:rPr lang="en-US" sz="2400" b="1" dirty="0">
                <a:solidFill>
                  <a:srgbClr val="00FFFF"/>
                </a:solidFill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FFFF"/>
                </a:solidFill>
                <a:cs typeface="Segoe UI" panose="020B0502040204020203" pitchFamily="34" charset="0"/>
              </a:rPr>
              <a:t>seharusnya</a:t>
            </a:r>
            <a:r>
              <a:rPr lang="en-US" sz="2400" b="1" dirty="0">
                <a:solidFill>
                  <a:srgbClr val="00FFFF"/>
                </a:solidFill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FFFF"/>
                </a:solidFill>
                <a:cs typeface="Segoe UI" panose="020B0502040204020203" pitchFamily="34" charset="0"/>
              </a:rPr>
              <a:t>dibuat</a:t>
            </a:r>
            <a:endParaRPr lang="en-US" sz="2400" b="1" dirty="0">
              <a:solidFill>
                <a:srgbClr val="00FFFF"/>
              </a:solidFill>
              <a:cs typeface="Segoe UI" panose="020B050204020402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94" y="1621869"/>
            <a:ext cx="3785377" cy="3954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97E3F2-E523-4E3B-BD71-761ABC17869C}"/>
              </a:ext>
            </a:extLst>
          </p:cNvPr>
          <p:cNvSpPr/>
          <p:nvPr/>
        </p:nvSpPr>
        <p:spPr>
          <a:xfrm>
            <a:off x="5314420" y="4442226"/>
            <a:ext cx="5269059" cy="1503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 algn="just"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rgbClr val="002060"/>
                </a:solidFill>
              </a:rPr>
              <a:t>Untuk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Faktur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Pajak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pengganti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kurs</a:t>
            </a:r>
            <a:r>
              <a:rPr lang="en-US" sz="2000" dirty="0">
                <a:solidFill>
                  <a:srgbClr val="002060"/>
                </a:solidFill>
              </a:rPr>
              <a:t> yang </a:t>
            </a:r>
            <a:r>
              <a:rPr lang="en-US" sz="2000" dirty="0" err="1">
                <a:solidFill>
                  <a:srgbClr val="002060"/>
                </a:solidFill>
              </a:rPr>
              <a:t>digunakan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yaitu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kurs</a:t>
            </a:r>
            <a:r>
              <a:rPr lang="en-US" sz="2000" dirty="0">
                <a:solidFill>
                  <a:srgbClr val="002060"/>
                </a:solidFill>
              </a:rPr>
              <a:t> yang </a:t>
            </a:r>
            <a:r>
              <a:rPr lang="en-US" sz="2000" dirty="0" err="1">
                <a:solidFill>
                  <a:srgbClr val="002060"/>
                </a:solidFill>
              </a:rPr>
              <a:t>ditetapkan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dalam</a:t>
            </a:r>
            <a:r>
              <a:rPr lang="en-US" sz="2000" dirty="0">
                <a:solidFill>
                  <a:srgbClr val="002060"/>
                </a:solidFill>
              </a:rPr>
              <a:t> KMK yang </a:t>
            </a:r>
            <a:r>
              <a:rPr lang="en-US" sz="2000" dirty="0" err="1">
                <a:solidFill>
                  <a:srgbClr val="002060"/>
                </a:solidFill>
              </a:rPr>
              <a:t>berlaku</a:t>
            </a:r>
            <a:r>
              <a:rPr lang="en-US" sz="2000" dirty="0">
                <a:solidFill>
                  <a:srgbClr val="002060"/>
                </a:solidFill>
              </a:rPr>
              <a:t> pada </a:t>
            </a:r>
            <a:r>
              <a:rPr lang="en-US" sz="2000" b="1" dirty="0" err="1">
                <a:solidFill>
                  <a:srgbClr val="C00000"/>
                </a:solidFill>
              </a:rPr>
              <a:t>saat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Faktur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Pajak</a:t>
            </a:r>
            <a:r>
              <a:rPr lang="en-US" sz="2000" b="1" dirty="0">
                <a:solidFill>
                  <a:srgbClr val="C00000"/>
                </a:solidFill>
              </a:rPr>
              <a:t> yang </a:t>
            </a:r>
            <a:r>
              <a:rPr lang="en-US" sz="2000" b="1" dirty="0" err="1">
                <a:solidFill>
                  <a:srgbClr val="C00000"/>
                </a:solidFill>
              </a:rPr>
              <a:t>diganti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pertama</a:t>
            </a:r>
            <a:r>
              <a:rPr lang="en-US" sz="2000" b="1" dirty="0">
                <a:solidFill>
                  <a:srgbClr val="C00000"/>
                </a:solidFill>
              </a:rPr>
              <a:t> kali </a:t>
            </a:r>
            <a:r>
              <a:rPr lang="en-US" sz="2000" b="1" dirty="0" err="1">
                <a:solidFill>
                  <a:srgbClr val="C00000"/>
                </a:solidFill>
              </a:rPr>
              <a:t>seharusnya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dibuat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  <a:endParaRPr lang="en-ID" sz="2000" dirty="0">
              <a:solidFill>
                <a:srgbClr val="00206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4E7F94-1569-4BBA-A0BD-CAE60FCC8CDF}"/>
              </a:ext>
            </a:extLst>
          </p:cNvPr>
          <p:cNvSpPr/>
          <p:nvPr/>
        </p:nvSpPr>
        <p:spPr>
          <a:xfrm>
            <a:off x="10499323" y="1377497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lowchart: Merge 17">
            <a:extLst>
              <a:ext uri="{FF2B5EF4-FFF2-40B4-BE49-F238E27FC236}">
                <a16:creationId xmlns:a16="http://schemas.microsoft.com/office/drawing/2014/main" id="{41B68913-E72C-4562-AAF7-94C5DC44766D}"/>
              </a:ext>
            </a:extLst>
          </p:cNvPr>
          <p:cNvSpPr/>
          <p:nvPr/>
        </p:nvSpPr>
        <p:spPr>
          <a:xfrm>
            <a:off x="11055474" y="1374735"/>
            <a:ext cx="581382" cy="284385"/>
          </a:xfrm>
          <a:prstGeom prst="flowChartMerg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 anchorCtr="1"/>
          <a:lstStyle/>
          <a:p>
            <a:pPr algn="ctr"/>
            <a:r>
              <a:rPr lang="en-US" sz="1100" b="1" dirty="0"/>
              <a:t>NEW</a:t>
            </a:r>
            <a:endParaRPr lang="en-ID" sz="1100" b="1" dirty="0"/>
          </a:p>
        </p:txBody>
      </p:sp>
    </p:spTree>
    <p:extLst>
      <p:ext uri="{BB962C8B-B14F-4D97-AF65-F5344CB8AC3E}">
        <p14:creationId xmlns:p14="http://schemas.microsoft.com/office/powerpoint/2010/main" val="149128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37000" t="6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A5388B5-A813-4EB0-A005-20DA3FE51FC6}"/>
              </a:ext>
            </a:extLst>
          </p:cNvPr>
          <p:cNvSpPr/>
          <p:nvPr/>
        </p:nvSpPr>
        <p:spPr>
          <a:xfrm>
            <a:off x="8736887" y="3431207"/>
            <a:ext cx="2703364" cy="3240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64B27F8D-8A25-4D08-A703-A79A808137AA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70148" y="-161069"/>
            <a:ext cx="396000" cy="4005634"/>
          </a:xfrm>
          <a:prstGeom prst="bentConnector4">
            <a:avLst>
              <a:gd name="adj1" fmla="val -56590"/>
              <a:gd name="adj2" fmla="val 100014"/>
            </a:avLst>
          </a:prstGeom>
          <a:ln w="22225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3579DE7D-F5FC-45D3-90A7-DF2138A7FD76}"/>
              </a:ext>
            </a:extLst>
          </p:cNvPr>
          <p:cNvCxnSpPr>
            <a:cxnSpLocks/>
          </p:cNvCxnSpPr>
          <p:nvPr/>
        </p:nvCxnSpPr>
        <p:spPr>
          <a:xfrm flipV="1">
            <a:off x="4287960" y="1275269"/>
            <a:ext cx="6663705" cy="72000"/>
          </a:xfrm>
          <a:prstGeom prst="bentConnector4">
            <a:avLst>
              <a:gd name="adj1" fmla="val -115"/>
              <a:gd name="adj2" fmla="val 452663"/>
            </a:avLst>
          </a:prstGeom>
          <a:ln w="22225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033211A1-F9F5-49A9-9CF5-910FA009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8000"/>
          </a:blip>
          <a:srcRect l="37829"/>
          <a:stretch/>
        </p:blipFill>
        <p:spPr>
          <a:xfrm>
            <a:off x="1971300" y="1368517"/>
            <a:ext cx="4006876" cy="29426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2151FE-EDA6-45D7-B4A1-44AE588244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8" t="21542" r="59322"/>
          <a:stretch/>
        </p:blipFill>
        <p:spPr>
          <a:xfrm flipH="1">
            <a:off x="6122704" y="2384361"/>
            <a:ext cx="2214354" cy="356657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B4F2017-AF1F-42A1-B4C8-C99C325B9119}"/>
              </a:ext>
            </a:extLst>
          </p:cNvPr>
          <p:cNvSpPr/>
          <p:nvPr/>
        </p:nvSpPr>
        <p:spPr>
          <a:xfrm>
            <a:off x="165857" y="3028215"/>
            <a:ext cx="7926245" cy="3394681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 anchorCtr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PENGECUALIAN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>
                <a:tab pos="-207645" algn="l"/>
              </a:tabLst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D67B349-5454-473A-BA67-930977EA61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00" b="45800" l="9585" r="37061">
                        <a14:foregroundMark x1="21086" y1="23400" x2="16613" y2="23200"/>
                        <a14:foregroundMark x1="31789" y1="40800" x2="13099" y2="43400"/>
                        <a14:foregroundMark x1="32428" y1="44800" x2="22524" y2="44800"/>
                        <a14:foregroundMark x1="24329" y1="34871" x2="23323" y2="26400"/>
                        <a14:foregroundMark x1="25080" y1="41200" x2="24546" y2="36701"/>
                        <a14:foregroundMark x1="24121" y1="33400" x2="22204" y2="24400"/>
                        <a14:foregroundMark x1="22204" y1="24400" x2="20128" y2="22200"/>
                        <a14:foregroundMark x1="24281" y1="34200" x2="23163" y2="24800"/>
                        <a14:foregroundMark x1="23163" y1="24800" x2="20607" y2="23400"/>
                        <a14:foregroundMark x1="24281" y1="34000" x2="25080" y2="29200"/>
                        <a14:foregroundMark x1="24920" y1="29000" x2="23163" y2="25200"/>
                        <a14:foregroundMark x1="23482" y1="24600" x2="20288" y2="22200"/>
                        <a14:foregroundMark x1="19968" y1="22200" x2="16454" y2="22600"/>
                        <a14:foregroundMark x1="16613" y1="23000" x2="13419" y2="27800"/>
                        <a14:foregroundMark x1="15974" y1="23000" x2="13099" y2="26800"/>
                        <a14:foregroundMark x1="12939" y1="28000" x2="12141" y2="33200"/>
                        <a14:foregroundMark x1="12300" y1="33600" x2="15016" y2="39200"/>
                        <a14:foregroundMark x1="13259" y1="39200" x2="11981" y2="45000"/>
                        <a14:foregroundMark x1="12780" y1="39600" x2="11342" y2="43800"/>
                        <a14:foregroundMark x1="30671" y1="45600" x2="34665" y2="44600"/>
                        <a14:foregroundMark x1="27476" y1="44800" x2="23163" y2="45800"/>
                        <a14:foregroundMark x1="33387" y1="44400" x2="33387" y2="39200"/>
                        <a14:foregroundMark x1="28902" y1="39908" x2="26837" y2="40400"/>
                        <a14:foregroundMark x1="33546" y1="38800" x2="29004" y2="39883"/>
                        <a14:foregroundMark x1="26837" y1="40400" x2="26518" y2="40600"/>
                        <a14:foregroundMark x1="28573" y1="39665" x2="27955" y2="39800"/>
                        <a14:foregroundMark x1="31629" y1="39000" x2="29192" y2="39531"/>
                        <a14:foregroundMark x1="31150" y1="38800" x2="29372" y2="39193"/>
                        <a14:backgroundMark x1="26677" y1="36600" x2="26038" y2="37800"/>
                      </a14:backgroundRemoval>
                    </a14:imgEffect>
                  </a14:imgLayer>
                </a14:imgProps>
              </a:ext>
            </a:extLst>
          </a:blip>
          <a:srcRect l="6138" t="21542" r="59322" b="54504"/>
          <a:stretch/>
        </p:blipFill>
        <p:spPr>
          <a:xfrm flipH="1">
            <a:off x="6005608" y="2321061"/>
            <a:ext cx="2356188" cy="115868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17C9DBE-C0F0-4C52-8FCA-54EFE20CB05B}"/>
              </a:ext>
            </a:extLst>
          </p:cNvPr>
          <p:cNvSpPr/>
          <p:nvPr/>
        </p:nvSpPr>
        <p:spPr>
          <a:xfrm>
            <a:off x="2361235" y="1336987"/>
            <a:ext cx="2016000" cy="254243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07BB6E2-863E-4F6D-B073-B7420C903EF6}"/>
              </a:ext>
            </a:extLst>
          </p:cNvPr>
          <p:cNvSpPr/>
          <p:nvPr/>
        </p:nvSpPr>
        <p:spPr>
          <a:xfrm>
            <a:off x="4222770" y="1645619"/>
            <a:ext cx="1728000" cy="266134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21A50FC-74BE-4E15-A86C-0D609C218BF5}"/>
              </a:ext>
            </a:extLst>
          </p:cNvPr>
          <p:cNvSpPr txBox="1">
            <a:spLocks/>
          </p:cNvSpPr>
          <p:nvPr/>
        </p:nvSpPr>
        <p:spPr>
          <a:xfrm>
            <a:off x="190785" y="5965698"/>
            <a:ext cx="7901317" cy="4572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dibuat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sesuai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dengan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peraturan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terkait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3EAFDD2-9A2A-45D9-AE78-F20880DF61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346" r="31683" b="10434"/>
          <a:stretch/>
        </p:blipFill>
        <p:spPr>
          <a:xfrm>
            <a:off x="165856" y="867105"/>
            <a:ext cx="2039238" cy="17402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987921-77C6-4AC1-BC8A-D27810F8E616}"/>
              </a:ext>
            </a:extLst>
          </p:cNvPr>
          <p:cNvSpPr txBox="1"/>
          <p:nvPr/>
        </p:nvSpPr>
        <p:spPr>
          <a:xfrm>
            <a:off x="2063888" y="1293002"/>
            <a:ext cx="536693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berbentuk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elektronik</a:t>
            </a:r>
            <a:r>
              <a:rPr kumimoji="0" lang="en-ID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;</a:t>
            </a:r>
            <a:endParaRPr kumimoji="0" lang="id-ID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dibuat menggunakan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aplikasi atau sistem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yang disediakan dan/atau ditentukan oleh</a:t>
            </a:r>
            <a:r>
              <a:rPr kumimoji="0" lang="id-ID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DJP</a:t>
            </a:r>
            <a:r>
              <a:rPr kumimoji="0" lang="en-ID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; dan</a:t>
            </a:r>
            <a:endParaRPr kumimoji="0" lang="id-ID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dicantumkan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tanda tangan elektronik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.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5749B7-7570-4E4A-B37C-4FE839256AFA}"/>
              </a:ext>
            </a:extLst>
          </p:cNvPr>
          <p:cNvSpPr txBox="1"/>
          <p:nvPr/>
        </p:nvSpPr>
        <p:spPr>
          <a:xfrm>
            <a:off x="1345779" y="854376"/>
            <a:ext cx="3145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FAKTUR PAJAK</a:t>
            </a:r>
            <a:r>
              <a:rPr kumimoji="0" lang="id-ID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AEC0A9-E10C-487E-8E0B-87602437C020}"/>
              </a:ext>
            </a:extLst>
          </p:cNvPr>
          <p:cNvGrpSpPr/>
          <p:nvPr/>
        </p:nvGrpSpPr>
        <p:grpSpPr>
          <a:xfrm>
            <a:off x="10185618" y="1265438"/>
            <a:ext cx="1522762" cy="471988"/>
            <a:chOff x="10266923" y="1776663"/>
            <a:chExt cx="1522762" cy="471988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ABF5771-B12F-41C9-BCE2-E1F8B5EAA107}"/>
                </a:ext>
              </a:extLst>
            </p:cNvPr>
            <p:cNvSpPr/>
            <p:nvPr/>
          </p:nvSpPr>
          <p:spPr>
            <a:xfrm>
              <a:off x="10266923" y="1786987"/>
              <a:ext cx="1522762" cy="461664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0EDCDA-5353-4520-B434-120ABE61AF43}"/>
                </a:ext>
              </a:extLst>
            </p:cNvPr>
            <p:cNvSpPr txBox="1"/>
            <p:nvPr/>
          </p:nvSpPr>
          <p:spPr>
            <a:xfrm>
              <a:off x="10312277" y="1776663"/>
              <a:ext cx="14413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400" b="1" i="1" dirty="0">
                  <a:solidFill>
                    <a:srgbClr val="FFC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</a:t>
              </a:r>
              <a:r>
                <a:rPr lang="en-ID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</a:t>
              </a:r>
              <a:r>
                <a:rPr lang="en-ID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Faktur</a:t>
              </a:r>
              <a:endParaRPr lang="en-ID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4F43B27-D2CB-4855-B3D2-BF6A7586D16D}"/>
              </a:ext>
            </a:extLst>
          </p:cNvPr>
          <p:cNvGrpSpPr/>
          <p:nvPr/>
        </p:nvGrpSpPr>
        <p:grpSpPr>
          <a:xfrm>
            <a:off x="206956" y="3076321"/>
            <a:ext cx="452120" cy="457200"/>
            <a:chOff x="919523" y="1089222"/>
            <a:chExt cx="452120" cy="4572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65D9492-A073-41C5-AB2F-DF8816156FA2}"/>
                </a:ext>
              </a:extLst>
            </p:cNvPr>
            <p:cNvSpPr/>
            <p:nvPr/>
          </p:nvSpPr>
          <p:spPr>
            <a:xfrm>
              <a:off x="919523" y="1128851"/>
              <a:ext cx="452120" cy="3397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64">
              <a:extLst>
                <a:ext uri="{FF2B5EF4-FFF2-40B4-BE49-F238E27FC236}">
                  <a16:creationId xmlns:a16="http://schemas.microsoft.com/office/drawing/2014/main" id="{AA49DEA5-F322-4008-B231-465AB85FF51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9523" y="1089222"/>
              <a:ext cx="452120" cy="457200"/>
            </a:xfrm>
            <a:custGeom>
              <a:avLst/>
              <a:gdLst>
                <a:gd name="T0" fmla="*/ 345 w 391"/>
                <a:gd name="T1" fmla="*/ 0 h 399"/>
                <a:gd name="T2" fmla="*/ 345 w 391"/>
                <a:gd name="T3" fmla="*/ 0 h 399"/>
                <a:gd name="T4" fmla="*/ 44 w 391"/>
                <a:gd name="T5" fmla="*/ 0 h 399"/>
                <a:gd name="T6" fmla="*/ 0 w 391"/>
                <a:gd name="T7" fmla="*/ 53 h 399"/>
                <a:gd name="T8" fmla="*/ 0 w 391"/>
                <a:gd name="T9" fmla="*/ 345 h 399"/>
                <a:gd name="T10" fmla="*/ 44 w 391"/>
                <a:gd name="T11" fmla="*/ 398 h 399"/>
                <a:gd name="T12" fmla="*/ 345 w 391"/>
                <a:gd name="T13" fmla="*/ 398 h 399"/>
                <a:gd name="T14" fmla="*/ 390 w 391"/>
                <a:gd name="T15" fmla="*/ 345 h 399"/>
                <a:gd name="T16" fmla="*/ 390 w 391"/>
                <a:gd name="T17" fmla="*/ 53 h 399"/>
                <a:gd name="T18" fmla="*/ 345 w 391"/>
                <a:gd name="T19" fmla="*/ 0 h 399"/>
                <a:gd name="T20" fmla="*/ 275 w 391"/>
                <a:gd name="T21" fmla="*/ 319 h 399"/>
                <a:gd name="T22" fmla="*/ 275 w 391"/>
                <a:gd name="T23" fmla="*/ 319 h 399"/>
                <a:gd name="T24" fmla="*/ 194 w 391"/>
                <a:gd name="T25" fmla="*/ 239 h 399"/>
                <a:gd name="T26" fmla="*/ 115 w 391"/>
                <a:gd name="T27" fmla="*/ 319 h 399"/>
                <a:gd name="T28" fmla="*/ 80 w 391"/>
                <a:gd name="T29" fmla="*/ 275 h 399"/>
                <a:gd name="T30" fmla="*/ 150 w 391"/>
                <a:gd name="T31" fmla="*/ 195 h 399"/>
                <a:gd name="T32" fmla="*/ 80 w 391"/>
                <a:gd name="T33" fmla="*/ 124 h 399"/>
                <a:gd name="T34" fmla="*/ 115 w 391"/>
                <a:gd name="T35" fmla="*/ 79 h 399"/>
                <a:gd name="T36" fmla="*/ 194 w 391"/>
                <a:gd name="T37" fmla="*/ 150 h 399"/>
                <a:gd name="T38" fmla="*/ 275 w 391"/>
                <a:gd name="T39" fmla="*/ 79 h 399"/>
                <a:gd name="T40" fmla="*/ 310 w 391"/>
                <a:gd name="T41" fmla="*/ 124 h 399"/>
                <a:gd name="T42" fmla="*/ 239 w 391"/>
                <a:gd name="T43" fmla="*/ 195 h 399"/>
                <a:gd name="T44" fmla="*/ 310 w 391"/>
                <a:gd name="T45" fmla="*/ 275 h 399"/>
                <a:gd name="T46" fmla="*/ 275 w 391"/>
                <a:gd name="T47" fmla="*/ 31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1" h="399">
                  <a:moveTo>
                    <a:pt x="345" y="0"/>
                  </a:moveTo>
                  <a:lnTo>
                    <a:pt x="345" y="0"/>
                  </a:lnTo>
                  <a:cubicBezTo>
                    <a:pt x="44" y="0"/>
                    <a:pt x="44" y="0"/>
                    <a:pt x="44" y="0"/>
                  </a:cubicBezTo>
                  <a:cubicBezTo>
                    <a:pt x="18" y="0"/>
                    <a:pt x="0" y="17"/>
                    <a:pt x="0" y="53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72"/>
                    <a:pt x="18" y="398"/>
                    <a:pt x="44" y="398"/>
                  </a:cubicBezTo>
                  <a:cubicBezTo>
                    <a:pt x="345" y="398"/>
                    <a:pt x="345" y="398"/>
                    <a:pt x="345" y="398"/>
                  </a:cubicBezTo>
                  <a:cubicBezTo>
                    <a:pt x="372" y="398"/>
                    <a:pt x="390" y="372"/>
                    <a:pt x="390" y="345"/>
                  </a:cubicBezTo>
                  <a:cubicBezTo>
                    <a:pt x="390" y="53"/>
                    <a:pt x="390" y="53"/>
                    <a:pt x="390" y="53"/>
                  </a:cubicBezTo>
                  <a:cubicBezTo>
                    <a:pt x="390" y="17"/>
                    <a:pt x="372" y="0"/>
                    <a:pt x="345" y="0"/>
                  </a:cubicBezTo>
                  <a:close/>
                  <a:moveTo>
                    <a:pt x="275" y="319"/>
                  </a:moveTo>
                  <a:lnTo>
                    <a:pt x="275" y="319"/>
                  </a:lnTo>
                  <a:cubicBezTo>
                    <a:pt x="194" y="239"/>
                    <a:pt x="194" y="239"/>
                    <a:pt x="194" y="239"/>
                  </a:cubicBezTo>
                  <a:cubicBezTo>
                    <a:pt x="115" y="319"/>
                    <a:pt x="115" y="319"/>
                    <a:pt x="115" y="319"/>
                  </a:cubicBezTo>
                  <a:cubicBezTo>
                    <a:pt x="80" y="275"/>
                    <a:pt x="80" y="275"/>
                    <a:pt x="80" y="275"/>
                  </a:cubicBezTo>
                  <a:cubicBezTo>
                    <a:pt x="150" y="195"/>
                    <a:pt x="150" y="195"/>
                    <a:pt x="150" y="195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115" y="79"/>
                    <a:pt x="115" y="79"/>
                    <a:pt x="115" y="79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75" y="79"/>
                    <a:pt x="275" y="79"/>
                    <a:pt x="275" y="79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239" y="195"/>
                    <a:pt x="239" y="195"/>
                    <a:pt x="239" y="195"/>
                  </a:cubicBezTo>
                  <a:cubicBezTo>
                    <a:pt x="310" y="275"/>
                    <a:pt x="310" y="275"/>
                    <a:pt x="310" y="275"/>
                  </a:cubicBezTo>
                  <a:lnTo>
                    <a:pt x="275" y="319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object 33">
            <a:extLst>
              <a:ext uri="{FF2B5EF4-FFF2-40B4-BE49-F238E27FC236}">
                <a16:creationId xmlns:a16="http://schemas.microsoft.com/office/drawing/2014/main" id="{3835C7F8-A460-4BAE-9603-F6F0B3A7288F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object 42">
            <a:extLst>
              <a:ext uri="{FF2B5EF4-FFF2-40B4-BE49-F238E27FC236}">
                <a16:creationId xmlns:a16="http://schemas.microsoft.com/office/drawing/2014/main" id="{ECDC53F7-70AB-4128-9AC0-8AE07CBB72D8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Bentuk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Aplikasinya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4338260-BE48-4E7C-93F2-A706CD906993}"/>
              </a:ext>
            </a:extLst>
          </p:cNvPr>
          <p:cNvSpPr/>
          <p:nvPr/>
        </p:nvSpPr>
        <p:spPr>
          <a:xfrm>
            <a:off x="252000" y="3516121"/>
            <a:ext cx="6212807" cy="248750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 anchorCtr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>
                <a:tab pos="-207645" algn="l"/>
              </a:tabLst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Faktur Pajak atas:</a:t>
            </a:r>
          </a:p>
          <a:p>
            <a:pPr marL="265113" marR="0" lvl="1" indent="-2651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ts val="1200"/>
              <a:buFont typeface="Wingdings" panose="05000000000000000000" pitchFamily="2" charset="2"/>
              <a:buChar char="§"/>
              <a:tabLst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penyerahan BKP/JKP kepada pembeli BKP/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penerima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JKP dengan karakteristik konsumen akhir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cfm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.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Pasal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 13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ayat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 (5a) UU PPN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eceran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)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;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65113" marR="0" lvl="1" indent="-2651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ts val="12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penyerahan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BKP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/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JKP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dan/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atau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ekspor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BKP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/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BKP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tidak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berwujud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/ 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JKP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,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bukti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pungutan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PPN-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nya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berupa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dokumen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tertentu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kedudukannya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dipersamakan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dengan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Faktur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Pajak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cfm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Pasal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13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ayat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(6) UU PPN</a:t>
            </a: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id-ID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d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okumen </a:t>
            </a:r>
            <a:r>
              <a:rPr lang="en-US" sz="1600" b="1" dirty="0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t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ertentu</a:t>
            </a:r>
            <a:r>
              <a:rPr kumimoji="0" lang="id-ID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)</a:t>
            </a:r>
            <a:r>
              <a:rPr kumimoji="0" lang="en-ID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Segoe UI" panose="020B0502040204020203" pitchFamily="34" charset="0"/>
              </a:rPr>
              <a:t>; dan</a:t>
            </a:r>
          </a:p>
          <a:p>
            <a:pPr marL="265113" lvl="1" indent="-265113">
              <a:spcAft>
                <a:spcPts val="600"/>
              </a:spcAft>
              <a:buSzPts val="1200"/>
              <a:buFont typeface="Wingdings" panose="05000000000000000000" pitchFamily="2" charset="2"/>
              <a:buChar char="§"/>
              <a:defRPr/>
            </a:pPr>
            <a:r>
              <a: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penyerahan BKP kepada orang pribadi pemegang paspor luar negeri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cfm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Pasal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 16E UU PPN </a:t>
            </a:r>
            <a:r>
              <a:rPr kumimoji="0" lang="id-ID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(</a:t>
            </a:r>
            <a:r>
              <a:rPr kumimoji="0" lang="id-ID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VAT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r</a:t>
            </a:r>
            <a:r>
              <a:rPr kumimoji="0" lang="id-ID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efund</a:t>
            </a:r>
            <a:r>
              <a:rPr kumimoji="0" lang="id-ID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)</a:t>
            </a:r>
            <a:r>
              <a:rPr kumimoji="0" lang="en-ID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Segoe UI" panose="020B0502040204020203" pitchFamily="34" charset="0"/>
              </a:rPr>
              <a:t>,</a:t>
            </a:r>
            <a:endParaRPr kumimoji="0" lang="id-ID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BA4399-5A30-4D3E-BCF2-09C1ECF5CDD9}"/>
              </a:ext>
            </a:extLst>
          </p:cNvPr>
          <p:cNvSpPr txBox="1"/>
          <p:nvPr/>
        </p:nvSpPr>
        <p:spPr>
          <a:xfrm>
            <a:off x="8269882" y="4082045"/>
            <a:ext cx="37011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PKP di TLDDP, TPB,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KEK </a:t>
            </a:r>
            <a:r>
              <a:rPr lang="en-US" sz="16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wajib</a:t>
            </a:r>
            <a:r>
              <a:rPr lang="en-US" sz="16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membuat</a:t>
            </a:r>
            <a:r>
              <a:rPr lang="en-US" sz="16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i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e</a:t>
            </a:r>
            <a:r>
              <a:rPr lang="en-US" sz="16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-</a:t>
            </a:r>
            <a:r>
              <a:rPr lang="en-US" sz="16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atas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penyerahan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BKP</a:t>
            </a:r>
            <a:r>
              <a:rPr lang="x-none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 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kepada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pembeli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BKP di Kawasan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erdagangan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Bebas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dan Pelabuhan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B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ebas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  <a:endParaRPr lang="en-ID" sz="1600" dirty="0">
              <a:solidFill>
                <a:srgbClr val="002060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F5701D1-903D-4180-AF3E-DB2A3AF43C67}"/>
              </a:ext>
            </a:extLst>
          </p:cNvPr>
          <p:cNvSpPr/>
          <p:nvPr/>
        </p:nvSpPr>
        <p:spPr>
          <a:xfrm>
            <a:off x="8269882" y="2250954"/>
            <a:ext cx="3402475" cy="1672686"/>
          </a:xfrm>
          <a:prstGeom prst="roundRect">
            <a:avLst>
              <a:gd name="adj" fmla="val 5116"/>
            </a:avLst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marL="176213" lvl="0" indent="-17621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aplikasi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-</a:t>
            </a:r>
            <a:r>
              <a:rPr lang="en-US" sz="16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b="1" i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Client Desktop</a:t>
            </a:r>
            <a:endParaRPr lang="en-ID" sz="1600" b="1" dirty="0">
              <a:solidFill>
                <a:srgbClr val="C00000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176213" lvl="0" indent="-17621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aplikasi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-</a:t>
            </a:r>
            <a:r>
              <a:rPr lang="en-US" sz="16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b="1" i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Web Based</a:t>
            </a:r>
            <a:endParaRPr lang="en-ID" sz="1600" b="1" dirty="0">
              <a:solidFill>
                <a:srgbClr val="C00000"/>
              </a:solidFill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176213" lvl="0" indent="-17621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aplikasi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-</a:t>
            </a:r>
            <a:r>
              <a:rPr lang="en-US" sz="16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b="1" i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Host-to-Host</a:t>
            </a:r>
            <a:r>
              <a:rPr lang="en-US" sz="16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(H2H)</a:t>
            </a:r>
          </a:p>
          <a:p>
            <a:pPr marL="452438" lvl="0" indent="-187325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H2H </a:t>
            </a: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Penyelenggara</a:t>
            </a:r>
            <a:r>
              <a:rPr lang="en-US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(PJAP)</a:t>
            </a:r>
            <a:endParaRPr lang="en-ID" sz="1600" b="1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C5A39B0-A75F-4294-A484-E4202A8E54D5}"/>
              </a:ext>
            </a:extLst>
          </p:cNvPr>
          <p:cNvGrpSpPr/>
          <p:nvPr/>
        </p:nvGrpSpPr>
        <p:grpSpPr>
          <a:xfrm>
            <a:off x="8478892" y="2027463"/>
            <a:ext cx="2040139" cy="432000"/>
            <a:chOff x="8426916" y="1912446"/>
            <a:chExt cx="2040139" cy="334194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7C347BE5-1D1F-45DA-8F51-DDEA8AE329CB}"/>
                </a:ext>
              </a:extLst>
            </p:cNvPr>
            <p:cNvSpPr/>
            <p:nvPr/>
          </p:nvSpPr>
          <p:spPr>
            <a:xfrm>
              <a:off x="8443868" y="1912446"/>
              <a:ext cx="1942163" cy="334194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F7BD354-7E12-4CFB-869A-4BC23680B95F}"/>
                </a:ext>
              </a:extLst>
            </p:cNvPr>
            <p:cNvSpPr txBox="1"/>
            <p:nvPr/>
          </p:nvSpPr>
          <p:spPr>
            <a:xfrm>
              <a:off x="8426916" y="1917110"/>
              <a:ext cx="2040139" cy="312878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r>
                <a:rPr lang="en-ID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Aplikasi</a:t>
              </a:r>
              <a:r>
                <a:rPr lang="en-ID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b="1" i="1" dirty="0">
                  <a:solidFill>
                    <a:srgbClr val="FFC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</a:t>
              </a:r>
              <a:r>
                <a:rPr lang="en-ID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</a:t>
              </a:r>
              <a:r>
                <a:rPr lang="en-ID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Faktur</a:t>
              </a:r>
              <a:endParaRPr lang="en-ID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F7DA962C-1575-47B9-8309-A79FA690F7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10901440" y="3361732"/>
            <a:ext cx="672434" cy="391305"/>
          </a:xfrm>
          <a:prstGeom prst="rect">
            <a:avLst/>
          </a:prstGeom>
        </p:spPr>
      </p:pic>
      <p:sp>
        <p:nvSpPr>
          <p:cNvPr id="35" name="Flowchart: Delay 34">
            <a:extLst>
              <a:ext uri="{FF2B5EF4-FFF2-40B4-BE49-F238E27FC236}">
                <a16:creationId xmlns:a16="http://schemas.microsoft.com/office/drawing/2014/main" id="{247C44BC-80B7-478B-86F8-0EE08DAFA34C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3.1</a:t>
            </a:r>
          </a:p>
        </p:txBody>
      </p:sp>
    </p:spTree>
    <p:extLst>
      <p:ext uri="{BB962C8B-B14F-4D97-AF65-F5344CB8AC3E}">
        <p14:creationId xmlns:p14="http://schemas.microsoft.com/office/powerpoint/2010/main" val="2311076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F83120C-945E-4E2B-92FF-BD3019FD9C99}"/>
              </a:ext>
            </a:extLst>
          </p:cNvPr>
          <p:cNvSpPr txBox="1"/>
          <p:nvPr/>
        </p:nvSpPr>
        <p:spPr>
          <a:xfrm>
            <a:off x="5455910" y="1365596"/>
            <a:ext cx="2931056" cy="707886"/>
          </a:xfrm>
          <a:prstGeom prst="rect">
            <a:avLst/>
          </a:prstGeom>
          <a:noFill/>
        </p:spPr>
        <p:txBody>
          <a:bodyPr wrap="square" lIns="36000" rIns="0" rtlCol="0">
            <a:spAutoFit/>
          </a:bodyPr>
          <a:lstStyle/>
          <a:p>
            <a:pPr lvl="0" algn="just"/>
            <a:r>
              <a:rPr lang="en-ID" sz="40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</a:t>
            </a:r>
            <a:r>
              <a:rPr lang="en-ID" sz="40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endParaRPr lang="en-ID" sz="40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383A94F-BF9A-4C0B-AB50-1EDDC0AB5B89}"/>
              </a:ext>
            </a:extLst>
          </p:cNvPr>
          <p:cNvSpPr txBox="1">
            <a:spLocks noChangeAspect="1"/>
          </p:cNvSpPr>
          <p:nvPr/>
        </p:nvSpPr>
        <p:spPr>
          <a:xfrm>
            <a:off x="7084055" y="2027480"/>
            <a:ext cx="45971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ID" sz="5400" b="1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ID" sz="5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5400" b="1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Wajib</a:t>
            </a:r>
            <a:endParaRPr lang="en-ID" sz="54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just"/>
            <a:r>
              <a:rPr lang="en-ID" sz="5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Dicetak</a:t>
            </a:r>
            <a:endParaRPr lang="en-ID" sz="5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2" name="Graphic 31" descr="Comment Important with solid fill">
            <a:extLst>
              <a:ext uri="{FF2B5EF4-FFF2-40B4-BE49-F238E27FC236}">
                <a16:creationId xmlns:a16="http://schemas.microsoft.com/office/drawing/2014/main" id="{F22B4F57-93B2-4C2E-BEB7-F285C3B07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6519" y="2066887"/>
            <a:ext cx="1714919" cy="1714919"/>
          </a:xfrm>
          <a:prstGeom prst="rect">
            <a:avLst/>
          </a:prstGeom>
        </p:spPr>
      </p:pic>
      <p:sp>
        <p:nvSpPr>
          <p:cNvPr id="18" name="object 33">
            <a:extLst>
              <a:ext uri="{FF2B5EF4-FFF2-40B4-BE49-F238E27FC236}">
                <a16:creationId xmlns:a16="http://schemas.microsoft.com/office/drawing/2014/main" id="{2F8C1307-599D-43C4-ACA7-AFBEF9FED89F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B50F7585-C77B-4AEC-95C1-B8EADE70C70E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Tampilan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PDF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Cetakan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Kertas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i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Flowchart: Delay 19">
            <a:extLst>
              <a:ext uri="{FF2B5EF4-FFF2-40B4-BE49-F238E27FC236}">
                <a16:creationId xmlns:a16="http://schemas.microsoft.com/office/drawing/2014/main" id="{C68CDBF5-9C5D-497D-8957-10832F3E6C70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3.2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2992F4-D781-4305-ACA3-AB1197881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91" y="953627"/>
            <a:ext cx="4217968" cy="55176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517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060087" y="2570665"/>
            <a:ext cx="1249745" cy="32491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144816" y="2564959"/>
            <a:ext cx="1002033" cy="324916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1" name="object 33">
            <a:extLst>
              <a:ext uri="{FF2B5EF4-FFF2-40B4-BE49-F238E27FC236}">
                <a16:creationId xmlns:a16="http://schemas.microsoft.com/office/drawing/2014/main" id="{15E35698-ECBE-4657-8FC9-CF00E8F56200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object 42">
            <a:extLst>
              <a:ext uri="{FF2B5EF4-FFF2-40B4-BE49-F238E27FC236}">
                <a16:creationId xmlns:a16="http://schemas.microsoft.com/office/drawing/2014/main" id="{2177EB55-12AC-47BA-9841-E22CD7385B09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Sertifikat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Elektronik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Aktivasi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Akun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PKP</a:t>
            </a:r>
            <a:endParaRPr lang="en-ID" sz="2800" b="1" spc="-25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11A2F2A8-31EF-4856-965B-FF5087E14079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3.3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1138" y="2555125"/>
            <a:ext cx="2221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Sertifikat</a:t>
            </a:r>
            <a:r>
              <a:rPr lang="en-US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</a:t>
            </a:r>
            <a:r>
              <a:rPr lang="en-US" sz="16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Elektronik</a:t>
            </a:r>
            <a:endParaRPr lang="en-US" sz="1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37207" y="896900"/>
            <a:ext cx="4319034" cy="132518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lvl="1"/>
            <a:r>
              <a:rPr lang="en-ID" sz="2000" dirty="0" err="1">
                <a:solidFill>
                  <a:schemeClr val="bg1"/>
                </a:solidFill>
                <a:cs typeface="Segoe UI" panose="020B0502040204020203" pitchFamily="34" charset="0"/>
              </a:rPr>
              <a:t>Memiliki</a:t>
            </a:r>
            <a:r>
              <a:rPr lang="en-ID" sz="2000" dirty="0">
                <a:solidFill>
                  <a:schemeClr val="bg1"/>
                </a:solidFill>
                <a:cs typeface="Segoe UI" panose="020B0502040204020203" pitchFamily="34" charset="0"/>
              </a:rPr>
              <a:t>:</a:t>
            </a:r>
          </a:p>
          <a:p>
            <a:pPr marL="541338" lvl="1" indent="-176213">
              <a:buFont typeface="Wingdings" panose="05000000000000000000" pitchFamily="2" charset="2"/>
              <a:buChar char="§"/>
            </a:pPr>
            <a:r>
              <a:rPr lang="en-ID" sz="2000" dirty="0" err="1">
                <a:solidFill>
                  <a:schemeClr val="bg1"/>
                </a:solidFill>
                <a:cs typeface="Segoe UI" panose="020B0502040204020203" pitchFamily="34" charset="0"/>
              </a:rPr>
              <a:t>Sertifikat</a:t>
            </a:r>
            <a:r>
              <a:rPr lang="en-ID" sz="20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cs typeface="Segoe UI" panose="020B0502040204020203" pitchFamily="34" charset="0"/>
              </a:rPr>
              <a:t>Elektronik</a:t>
            </a:r>
            <a:endParaRPr lang="en-ID" sz="2000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marL="541338" lvl="1" indent="-176213">
              <a:buFont typeface="Wingdings" panose="05000000000000000000" pitchFamily="2" charset="2"/>
              <a:buChar char="§"/>
            </a:pPr>
            <a:r>
              <a:rPr lang="en-ID" sz="2000" dirty="0" err="1">
                <a:solidFill>
                  <a:schemeClr val="bg1"/>
                </a:solidFill>
                <a:cs typeface="Segoe UI" panose="020B0502040204020203" pitchFamily="34" charset="0"/>
              </a:rPr>
              <a:t>Akun</a:t>
            </a:r>
            <a:r>
              <a:rPr lang="en-ID" sz="2000" dirty="0">
                <a:solidFill>
                  <a:schemeClr val="bg1"/>
                </a:solidFill>
                <a:cs typeface="Segoe UI" panose="020B0502040204020203" pitchFamily="34" charset="0"/>
              </a:rPr>
              <a:t> PKP yang </a:t>
            </a:r>
            <a:r>
              <a:rPr lang="en-ID" sz="2000" dirty="0" err="1">
                <a:solidFill>
                  <a:schemeClr val="bg1"/>
                </a:solidFill>
                <a:cs typeface="Segoe UI" panose="020B0502040204020203" pitchFamily="34" charset="0"/>
              </a:rPr>
              <a:t>telah</a:t>
            </a:r>
            <a:r>
              <a:rPr lang="en-ID" sz="2000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cs typeface="Segoe UI" panose="020B0502040204020203" pitchFamily="34" charset="0"/>
              </a:rPr>
              <a:t>diaktivasi</a:t>
            </a:r>
            <a:endParaRPr lang="en-ID" sz="2000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marL="541338" lvl="1" indent="-176213">
              <a:buFont typeface="Wingdings" panose="05000000000000000000" pitchFamily="2" charset="2"/>
              <a:buChar char="§"/>
            </a:pPr>
            <a:r>
              <a:rPr lang="en-ID" sz="2000" dirty="0">
                <a:solidFill>
                  <a:schemeClr val="bg1"/>
                </a:solidFill>
                <a:cs typeface="Segoe UI" panose="020B0502040204020203" pitchFamily="34" charset="0"/>
              </a:rPr>
              <a:t>NSFP yang </a:t>
            </a:r>
            <a:r>
              <a:rPr lang="en-ID" sz="2000" dirty="0" err="1">
                <a:solidFill>
                  <a:schemeClr val="bg1"/>
                </a:solidFill>
                <a:cs typeface="Segoe UI" panose="020B0502040204020203" pitchFamily="34" charset="0"/>
              </a:rPr>
              <a:t>diberikan</a:t>
            </a:r>
            <a:r>
              <a:rPr lang="en-ID" sz="2000" dirty="0">
                <a:solidFill>
                  <a:schemeClr val="bg1"/>
                </a:solidFill>
                <a:cs typeface="Segoe UI" panose="020B0502040204020203" pitchFamily="34" charset="0"/>
              </a:rPr>
              <a:t> oleh DJP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144816" y="906734"/>
            <a:ext cx="3956348" cy="131535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2400" dirty="0" err="1">
                <a:solidFill>
                  <a:srgbClr val="002060"/>
                </a:solidFill>
                <a:cs typeface="Segoe UI" panose="020B0502040204020203" pitchFamily="34" charset="0"/>
              </a:rPr>
              <a:t>Syarat</a:t>
            </a:r>
            <a:r>
              <a:rPr lang="en-ID" sz="2400" dirty="0">
                <a:solidFill>
                  <a:srgbClr val="002060"/>
                </a:solidFill>
                <a:cs typeface="Segoe UI" panose="020B0502040204020203" pitchFamily="34" charset="0"/>
              </a:rPr>
              <a:t> PKP </a:t>
            </a:r>
            <a:r>
              <a:rPr lang="en-ID" sz="2400" dirty="0" err="1">
                <a:solidFill>
                  <a:srgbClr val="002060"/>
                </a:solidFill>
                <a:cs typeface="Segoe UI" panose="020B0502040204020203" pitchFamily="34" charset="0"/>
              </a:rPr>
              <a:t>dapat</a:t>
            </a:r>
            <a:r>
              <a:rPr lang="en-ID" sz="24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cs typeface="Segoe UI" panose="020B0502040204020203" pitchFamily="34" charset="0"/>
              </a:rPr>
              <a:t>membuat</a:t>
            </a:r>
            <a:r>
              <a:rPr lang="en-ID" sz="24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2400" i="1" dirty="0">
                <a:solidFill>
                  <a:srgbClr val="002060"/>
                </a:solidFill>
                <a:cs typeface="Segoe UI" panose="020B0502040204020203" pitchFamily="34" charset="0"/>
              </a:rPr>
              <a:t>e</a:t>
            </a:r>
            <a:r>
              <a:rPr lang="en-ID" sz="2400" dirty="0">
                <a:solidFill>
                  <a:srgbClr val="002060"/>
                </a:solidFill>
                <a:cs typeface="Segoe UI" panose="020B0502040204020203" pitchFamily="34" charset="0"/>
              </a:rPr>
              <a:t>-</a:t>
            </a:r>
            <a:r>
              <a:rPr lang="en-ID" sz="24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endParaRPr lang="en-ID" sz="2400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36871" y="2576371"/>
            <a:ext cx="1249745" cy="32491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821600" y="2570665"/>
            <a:ext cx="1002033" cy="324916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767922" y="2560831"/>
            <a:ext cx="2288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Aktivasi    </a:t>
            </a:r>
            <a:r>
              <a: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Akun PKP</a:t>
            </a:r>
          </a:p>
        </p:txBody>
      </p:sp>
      <p:sp>
        <p:nvSpPr>
          <p:cNvPr id="6" name="Rectangle 5"/>
          <p:cNvSpPr/>
          <p:nvPr/>
        </p:nvSpPr>
        <p:spPr>
          <a:xfrm>
            <a:off x="545289" y="2964051"/>
            <a:ext cx="5411374" cy="3199168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>
              <a:buFont typeface="Wingdings" panose="05000000000000000000" pitchFamily="2" charset="2"/>
              <a:buChar char="§"/>
            </a:pPr>
            <a:r>
              <a:rPr lang="en-ID" sz="1800" b="1" dirty="0" err="1">
                <a:solidFill>
                  <a:srgbClr val="002060"/>
                </a:solidFill>
                <a:cs typeface="Segoe UI" panose="020B0502040204020203" pitchFamily="34" charset="0"/>
              </a:rPr>
              <a:t>Permintaan</a:t>
            </a:r>
            <a:r>
              <a:rPr lang="en-ID" sz="1800" b="1" dirty="0">
                <a:solidFill>
                  <a:srgbClr val="002060"/>
                </a:solidFill>
                <a:cs typeface="Segoe UI" panose="020B0502040204020203" pitchFamily="34" charset="0"/>
              </a:rPr>
              <a:t> dan </a:t>
            </a:r>
            <a:r>
              <a:rPr lang="en-ID" sz="1800" b="1" dirty="0" err="1">
                <a:solidFill>
                  <a:srgbClr val="002060"/>
                </a:solidFill>
                <a:cs typeface="Segoe UI" panose="020B0502040204020203" pitchFamily="34" charset="0"/>
              </a:rPr>
              <a:t>pemberian</a:t>
            </a:r>
            <a:r>
              <a:rPr lang="en-ID" sz="18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800" dirty="0" err="1">
                <a:solidFill>
                  <a:srgbClr val="002060"/>
                </a:solidFill>
                <a:cs typeface="Segoe UI" panose="020B0502040204020203" pitchFamily="34" charset="0"/>
              </a:rPr>
              <a:t>Sertifikat</a:t>
            </a:r>
            <a:r>
              <a:rPr lang="en-ID" sz="18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800" dirty="0" err="1">
                <a:solidFill>
                  <a:srgbClr val="002060"/>
                </a:solidFill>
                <a:cs typeface="Segoe UI" panose="020B0502040204020203" pitchFamily="34" charset="0"/>
              </a:rPr>
              <a:t>Elektronik</a:t>
            </a:r>
            <a:r>
              <a:rPr lang="en-ID" sz="18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dilaksanakan</a:t>
            </a:r>
            <a:r>
              <a:rPr lang="en-US" sz="18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berdasarkan</a:t>
            </a:r>
            <a:r>
              <a:rPr lang="en-US" sz="18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b="1" dirty="0">
                <a:solidFill>
                  <a:srgbClr val="C0000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PER-04/PJ/2020</a:t>
            </a:r>
            <a:r>
              <a:rPr lang="en-ID" sz="18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04153" y="2964051"/>
            <a:ext cx="5411374" cy="3199168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Permintaan</a:t>
            </a:r>
            <a:r>
              <a:rPr lang="en-US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dan </a:t>
            </a:r>
            <a:r>
              <a:rPr lang="en-US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pemberian</a:t>
            </a:r>
            <a:r>
              <a:rPr lang="en-US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keputusan</a:t>
            </a:r>
            <a:r>
              <a:rPr lang="en-US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aktivasi</a:t>
            </a:r>
            <a:r>
              <a:rPr lang="x-none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 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akun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PKP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dilaksanakan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berdasarkan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PER-04/PJ/2020</a:t>
            </a:r>
            <a:r>
              <a:rPr lang="en-ID" sz="18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</a:p>
          <a:p>
            <a:pPr marL="176213" indent="-1762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hal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atas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permintaan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aktivasi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akun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memenuhi</a:t>
            </a:r>
            <a:r>
              <a:rPr lang="en-US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syarat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Kepala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KPP/KP2KP:</a:t>
            </a:r>
            <a:endParaRPr lang="en-ID" sz="1800" dirty="0">
              <a:solidFill>
                <a:srgbClr val="002060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452438" lvl="0" indent="-1873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menyerahkan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surat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pemberitahuan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Kode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Aktivasi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secara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langsung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kepada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PKP; dan</a:t>
            </a:r>
            <a:endParaRPr lang="en-ID" sz="1800" dirty="0">
              <a:solidFill>
                <a:srgbClr val="002060"/>
              </a:solidFill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452438" lvl="0" indent="-1873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mengirimkan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Password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kepada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PKP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melalui</a:t>
            </a:r>
            <a:r>
              <a:rPr lang="en-US" sz="18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alamat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posel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(</a:t>
            </a:r>
            <a:r>
              <a:rPr lang="en-US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email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) yang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telah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terdaftar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di DJP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</a:p>
          <a:p>
            <a:pPr marL="176213" indent="-1762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Contoh</a:t>
            </a:r>
            <a:r>
              <a:rPr lang="en-US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format </a:t>
            </a:r>
            <a:r>
              <a:rPr lang="en-US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surat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pemberitahuan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Kode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Aktivasi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pada Lampiran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huruf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E PER</a:t>
            </a:r>
            <a:r>
              <a:rPr lang="en-ID" sz="18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.</a:t>
            </a:r>
            <a:endParaRPr lang="en-ID" sz="1800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42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DFC3132-2A89-4720-95AD-CB9D221B5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213" y="4016191"/>
            <a:ext cx="3819850" cy="2386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" name="object 33">
            <a:extLst>
              <a:ext uri="{FF2B5EF4-FFF2-40B4-BE49-F238E27FC236}">
                <a16:creationId xmlns:a16="http://schemas.microsoft.com/office/drawing/2014/main" id="{EFCBFB4F-A325-4356-BFFE-C2843A4DA247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object 42">
            <a:extLst>
              <a:ext uri="{FF2B5EF4-FFF2-40B4-BE49-F238E27FC236}">
                <a16:creationId xmlns:a16="http://schemas.microsoft.com/office/drawing/2014/main" id="{66257184-D917-453F-B74E-BFB0EB28EDC6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Latar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Belakang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Tujuan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object 9">
            <a:extLst>
              <a:ext uri="{FF2B5EF4-FFF2-40B4-BE49-F238E27FC236}">
                <a16:creationId xmlns:a16="http://schemas.microsoft.com/office/drawing/2014/main" id="{B63BE539-E113-4CC9-A6F3-D551BCAE7473}"/>
              </a:ext>
            </a:extLst>
          </p:cNvPr>
          <p:cNvSpPr/>
          <p:nvPr/>
        </p:nvSpPr>
        <p:spPr>
          <a:xfrm>
            <a:off x="647977" y="4246913"/>
            <a:ext cx="1102999" cy="1016270"/>
          </a:xfrm>
          <a:custGeom>
            <a:avLst/>
            <a:gdLst/>
            <a:ahLst/>
            <a:cxnLst/>
            <a:rect l="l" t="t" r="r" b="b"/>
            <a:pathLst>
              <a:path w="1188720" h="1188720">
                <a:moveTo>
                  <a:pt x="990600" y="0"/>
                </a:moveTo>
                <a:lnTo>
                  <a:pt x="198120" y="0"/>
                </a:lnTo>
                <a:lnTo>
                  <a:pt x="152691" y="5229"/>
                </a:lnTo>
                <a:lnTo>
                  <a:pt x="110989" y="20127"/>
                </a:lnTo>
                <a:lnTo>
                  <a:pt x="74204" y="43507"/>
                </a:lnTo>
                <a:lnTo>
                  <a:pt x="43523" y="74182"/>
                </a:lnTo>
                <a:lnTo>
                  <a:pt x="20136" y="110967"/>
                </a:lnTo>
                <a:lnTo>
                  <a:pt x="5232" y="152675"/>
                </a:lnTo>
                <a:lnTo>
                  <a:pt x="0" y="198120"/>
                </a:lnTo>
                <a:lnTo>
                  <a:pt x="0" y="990600"/>
                </a:lnTo>
                <a:lnTo>
                  <a:pt x="5232" y="1036044"/>
                </a:lnTo>
                <a:lnTo>
                  <a:pt x="20136" y="1077752"/>
                </a:lnTo>
                <a:lnTo>
                  <a:pt x="43523" y="1114537"/>
                </a:lnTo>
                <a:lnTo>
                  <a:pt x="74204" y="1145212"/>
                </a:lnTo>
                <a:lnTo>
                  <a:pt x="110989" y="1168592"/>
                </a:lnTo>
                <a:lnTo>
                  <a:pt x="152691" y="1183490"/>
                </a:lnTo>
                <a:lnTo>
                  <a:pt x="198120" y="1188720"/>
                </a:lnTo>
                <a:lnTo>
                  <a:pt x="990600" y="1188720"/>
                </a:lnTo>
                <a:lnTo>
                  <a:pt x="1036044" y="1183490"/>
                </a:lnTo>
                <a:lnTo>
                  <a:pt x="1077752" y="1168592"/>
                </a:lnTo>
                <a:lnTo>
                  <a:pt x="1114537" y="1145212"/>
                </a:lnTo>
                <a:lnTo>
                  <a:pt x="1145212" y="1114537"/>
                </a:lnTo>
                <a:lnTo>
                  <a:pt x="1168592" y="1077752"/>
                </a:lnTo>
                <a:lnTo>
                  <a:pt x="1183490" y="1036044"/>
                </a:lnTo>
                <a:lnTo>
                  <a:pt x="1188720" y="990600"/>
                </a:lnTo>
                <a:lnTo>
                  <a:pt x="1188720" y="198120"/>
                </a:lnTo>
                <a:lnTo>
                  <a:pt x="1183490" y="152675"/>
                </a:lnTo>
                <a:lnTo>
                  <a:pt x="1168592" y="110967"/>
                </a:lnTo>
                <a:lnTo>
                  <a:pt x="1145212" y="74182"/>
                </a:lnTo>
                <a:lnTo>
                  <a:pt x="1114537" y="43507"/>
                </a:lnTo>
                <a:lnTo>
                  <a:pt x="1077752" y="20127"/>
                </a:lnTo>
                <a:lnTo>
                  <a:pt x="1036044" y="5229"/>
                </a:lnTo>
                <a:lnTo>
                  <a:pt x="990600" y="0"/>
                </a:lnTo>
                <a:close/>
              </a:path>
            </a:pathLst>
          </a:custGeom>
          <a:solidFill>
            <a:srgbClr val="1F2C5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8" name="object 9">
            <a:extLst>
              <a:ext uri="{FF2B5EF4-FFF2-40B4-BE49-F238E27FC236}">
                <a16:creationId xmlns:a16="http://schemas.microsoft.com/office/drawing/2014/main" id="{7B36F480-BA8E-479F-B218-7D61480700B9}"/>
              </a:ext>
            </a:extLst>
          </p:cNvPr>
          <p:cNvSpPr/>
          <p:nvPr/>
        </p:nvSpPr>
        <p:spPr>
          <a:xfrm>
            <a:off x="647977" y="751454"/>
            <a:ext cx="1102999" cy="1016270"/>
          </a:xfrm>
          <a:custGeom>
            <a:avLst/>
            <a:gdLst/>
            <a:ahLst/>
            <a:cxnLst/>
            <a:rect l="l" t="t" r="r" b="b"/>
            <a:pathLst>
              <a:path w="1188720" h="1188720">
                <a:moveTo>
                  <a:pt x="990600" y="0"/>
                </a:moveTo>
                <a:lnTo>
                  <a:pt x="198120" y="0"/>
                </a:lnTo>
                <a:lnTo>
                  <a:pt x="152691" y="5229"/>
                </a:lnTo>
                <a:lnTo>
                  <a:pt x="110989" y="20127"/>
                </a:lnTo>
                <a:lnTo>
                  <a:pt x="74204" y="43507"/>
                </a:lnTo>
                <a:lnTo>
                  <a:pt x="43523" y="74182"/>
                </a:lnTo>
                <a:lnTo>
                  <a:pt x="20136" y="110967"/>
                </a:lnTo>
                <a:lnTo>
                  <a:pt x="5232" y="152675"/>
                </a:lnTo>
                <a:lnTo>
                  <a:pt x="0" y="198120"/>
                </a:lnTo>
                <a:lnTo>
                  <a:pt x="0" y="990600"/>
                </a:lnTo>
                <a:lnTo>
                  <a:pt x="5232" y="1036044"/>
                </a:lnTo>
                <a:lnTo>
                  <a:pt x="20136" y="1077752"/>
                </a:lnTo>
                <a:lnTo>
                  <a:pt x="43523" y="1114537"/>
                </a:lnTo>
                <a:lnTo>
                  <a:pt x="74204" y="1145212"/>
                </a:lnTo>
                <a:lnTo>
                  <a:pt x="110989" y="1168592"/>
                </a:lnTo>
                <a:lnTo>
                  <a:pt x="152691" y="1183490"/>
                </a:lnTo>
                <a:lnTo>
                  <a:pt x="198120" y="1188720"/>
                </a:lnTo>
                <a:lnTo>
                  <a:pt x="990600" y="1188720"/>
                </a:lnTo>
                <a:lnTo>
                  <a:pt x="1036044" y="1183490"/>
                </a:lnTo>
                <a:lnTo>
                  <a:pt x="1077752" y="1168592"/>
                </a:lnTo>
                <a:lnTo>
                  <a:pt x="1114537" y="1145212"/>
                </a:lnTo>
                <a:lnTo>
                  <a:pt x="1145212" y="1114537"/>
                </a:lnTo>
                <a:lnTo>
                  <a:pt x="1168592" y="1077752"/>
                </a:lnTo>
                <a:lnTo>
                  <a:pt x="1183490" y="1036044"/>
                </a:lnTo>
                <a:lnTo>
                  <a:pt x="1188720" y="990600"/>
                </a:lnTo>
                <a:lnTo>
                  <a:pt x="1188720" y="198120"/>
                </a:lnTo>
                <a:lnTo>
                  <a:pt x="1183490" y="152675"/>
                </a:lnTo>
                <a:lnTo>
                  <a:pt x="1168592" y="110967"/>
                </a:lnTo>
                <a:lnTo>
                  <a:pt x="1145212" y="74182"/>
                </a:lnTo>
                <a:lnTo>
                  <a:pt x="1114537" y="43507"/>
                </a:lnTo>
                <a:lnTo>
                  <a:pt x="1077752" y="20127"/>
                </a:lnTo>
                <a:lnTo>
                  <a:pt x="1036044" y="5229"/>
                </a:lnTo>
                <a:lnTo>
                  <a:pt x="990600" y="0"/>
                </a:lnTo>
                <a:close/>
              </a:path>
            </a:pathLst>
          </a:custGeom>
          <a:solidFill>
            <a:srgbClr val="1F2C5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Rectangle: Rounded Corners 3">
            <a:extLst>
              <a:ext uri="{FF2B5EF4-FFF2-40B4-BE49-F238E27FC236}">
                <a16:creationId xmlns:a16="http://schemas.microsoft.com/office/drawing/2014/main" id="{C1987950-BB99-4B02-AF3A-92ED4DABDEDD}"/>
              </a:ext>
            </a:extLst>
          </p:cNvPr>
          <p:cNvSpPr/>
          <p:nvPr/>
        </p:nvSpPr>
        <p:spPr>
          <a:xfrm>
            <a:off x="2005410" y="763177"/>
            <a:ext cx="7111157" cy="1016269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ID" sz="13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PER-24/PJ/2012, PER-58/PJ/2010, KEP-754/PJ/2001 </a:t>
            </a:r>
            <a:r>
              <a:rPr lang="en-ID" sz="13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en-ID" sz="13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Era </a:t>
            </a:r>
            <a:r>
              <a:rPr lang="en-ID" sz="13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Kertas</a:t>
            </a:r>
            <a:endParaRPr lang="en-ID" sz="1300" b="1" dirty="0">
              <a:solidFill>
                <a:srgbClr val="0000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Beberapa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ketentuan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regulasi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existing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masih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mengatur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hal-hal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bersifat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manual dan </a:t>
            </a:r>
            <a:r>
              <a:rPr lang="en-ID" sz="13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belum</a:t>
            </a:r>
            <a:r>
              <a:rPr lang="en-ID" sz="13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terotomasi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sehingga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relevan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lagi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kondisi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existing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era digital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saat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13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: Rounded Corners 3">
            <a:extLst>
              <a:ext uri="{FF2B5EF4-FFF2-40B4-BE49-F238E27FC236}">
                <a16:creationId xmlns:a16="http://schemas.microsoft.com/office/drawing/2014/main" id="{71EDAE06-D85F-4D88-B4CC-3BE21C9B9423}"/>
              </a:ext>
            </a:extLst>
          </p:cNvPr>
          <p:cNvSpPr/>
          <p:nvPr/>
        </p:nvSpPr>
        <p:spPr>
          <a:xfrm>
            <a:off x="2005408" y="2993403"/>
            <a:ext cx="7111159" cy="1139654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ID" sz="13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Permasalahan</a:t>
            </a:r>
            <a:r>
              <a:rPr lang="en-ID" sz="13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ID" sz="13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Lapangan</a:t>
            </a:r>
            <a:endParaRPr lang="en-ID" sz="1300" b="1" dirty="0">
              <a:solidFill>
                <a:srgbClr val="0000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Regulasi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i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existing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masih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belum</a:t>
            </a:r>
            <a:r>
              <a:rPr lang="en-US" sz="13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dapat</a:t>
            </a:r>
            <a:r>
              <a:rPr lang="en-US" sz="13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menyelesaikan</a:t>
            </a:r>
            <a:r>
              <a:rPr lang="en-US" sz="13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permasalahan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di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lapangan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yang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terkait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dengan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Faktur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Pajak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sehingga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perlu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dilakukan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penyesuaian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untuk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mengurangi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/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mengeliminasi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sengketa-sengketa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perpajakan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yang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seharusnya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tidak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perlu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terjadi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  <a:endParaRPr lang="en-GB" sz="13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object 9">
            <a:extLst>
              <a:ext uri="{FF2B5EF4-FFF2-40B4-BE49-F238E27FC236}">
                <a16:creationId xmlns:a16="http://schemas.microsoft.com/office/drawing/2014/main" id="{778FE342-3F47-4BAD-BCA9-2D91A2FCC8E8}"/>
              </a:ext>
            </a:extLst>
          </p:cNvPr>
          <p:cNvSpPr/>
          <p:nvPr/>
        </p:nvSpPr>
        <p:spPr>
          <a:xfrm>
            <a:off x="647977" y="3035806"/>
            <a:ext cx="1102999" cy="1016270"/>
          </a:xfrm>
          <a:custGeom>
            <a:avLst/>
            <a:gdLst/>
            <a:ahLst/>
            <a:cxnLst/>
            <a:rect l="l" t="t" r="r" b="b"/>
            <a:pathLst>
              <a:path w="1188720" h="1188720">
                <a:moveTo>
                  <a:pt x="990600" y="0"/>
                </a:moveTo>
                <a:lnTo>
                  <a:pt x="198120" y="0"/>
                </a:lnTo>
                <a:lnTo>
                  <a:pt x="152691" y="5229"/>
                </a:lnTo>
                <a:lnTo>
                  <a:pt x="110989" y="20127"/>
                </a:lnTo>
                <a:lnTo>
                  <a:pt x="74204" y="43507"/>
                </a:lnTo>
                <a:lnTo>
                  <a:pt x="43523" y="74182"/>
                </a:lnTo>
                <a:lnTo>
                  <a:pt x="20136" y="110967"/>
                </a:lnTo>
                <a:lnTo>
                  <a:pt x="5232" y="152675"/>
                </a:lnTo>
                <a:lnTo>
                  <a:pt x="0" y="198120"/>
                </a:lnTo>
                <a:lnTo>
                  <a:pt x="0" y="990600"/>
                </a:lnTo>
                <a:lnTo>
                  <a:pt x="5232" y="1036044"/>
                </a:lnTo>
                <a:lnTo>
                  <a:pt x="20136" y="1077752"/>
                </a:lnTo>
                <a:lnTo>
                  <a:pt x="43523" y="1114537"/>
                </a:lnTo>
                <a:lnTo>
                  <a:pt x="74204" y="1145212"/>
                </a:lnTo>
                <a:lnTo>
                  <a:pt x="110989" y="1168592"/>
                </a:lnTo>
                <a:lnTo>
                  <a:pt x="152691" y="1183490"/>
                </a:lnTo>
                <a:lnTo>
                  <a:pt x="198120" y="1188720"/>
                </a:lnTo>
                <a:lnTo>
                  <a:pt x="990600" y="1188720"/>
                </a:lnTo>
                <a:lnTo>
                  <a:pt x="1036044" y="1183490"/>
                </a:lnTo>
                <a:lnTo>
                  <a:pt x="1077752" y="1168592"/>
                </a:lnTo>
                <a:lnTo>
                  <a:pt x="1114537" y="1145212"/>
                </a:lnTo>
                <a:lnTo>
                  <a:pt x="1145212" y="1114537"/>
                </a:lnTo>
                <a:lnTo>
                  <a:pt x="1168592" y="1077752"/>
                </a:lnTo>
                <a:lnTo>
                  <a:pt x="1183490" y="1036044"/>
                </a:lnTo>
                <a:lnTo>
                  <a:pt x="1188720" y="990600"/>
                </a:lnTo>
                <a:lnTo>
                  <a:pt x="1188720" y="198120"/>
                </a:lnTo>
                <a:lnTo>
                  <a:pt x="1183490" y="152675"/>
                </a:lnTo>
                <a:lnTo>
                  <a:pt x="1168592" y="110967"/>
                </a:lnTo>
                <a:lnTo>
                  <a:pt x="1145212" y="74182"/>
                </a:lnTo>
                <a:lnTo>
                  <a:pt x="1114537" y="43507"/>
                </a:lnTo>
                <a:lnTo>
                  <a:pt x="1077752" y="20127"/>
                </a:lnTo>
                <a:lnTo>
                  <a:pt x="1036044" y="5229"/>
                </a:lnTo>
                <a:lnTo>
                  <a:pt x="990600" y="0"/>
                </a:lnTo>
                <a:close/>
              </a:path>
            </a:pathLst>
          </a:custGeom>
          <a:solidFill>
            <a:srgbClr val="1F2C5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2" name="Graphic 51" descr="Document with solid fill">
            <a:extLst>
              <a:ext uri="{FF2B5EF4-FFF2-40B4-BE49-F238E27FC236}">
                <a16:creationId xmlns:a16="http://schemas.microsoft.com/office/drawing/2014/main" id="{B68ADE6F-51DB-4328-B462-6CD3E3F246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275" y="805123"/>
            <a:ext cx="914400" cy="914400"/>
          </a:xfrm>
          <a:prstGeom prst="rect">
            <a:avLst/>
          </a:prstGeom>
        </p:spPr>
      </p:pic>
      <p:sp>
        <p:nvSpPr>
          <p:cNvPr id="53" name="object 14">
            <a:extLst>
              <a:ext uri="{FF2B5EF4-FFF2-40B4-BE49-F238E27FC236}">
                <a16:creationId xmlns:a16="http://schemas.microsoft.com/office/drawing/2014/main" id="{6931CACE-4EFF-481E-96CF-7C3C7A089FED}"/>
              </a:ext>
            </a:extLst>
          </p:cNvPr>
          <p:cNvSpPr/>
          <p:nvPr/>
        </p:nvSpPr>
        <p:spPr>
          <a:xfrm>
            <a:off x="833716" y="4389288"/>
            <a:ext cx="731519" cy="7315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4" name="object 11">
            <a:extLst>
              <a:ext uri="{FF2B5EF4-FFF2-40B4-BE49-F238E27FC236}">
                <a16:creationId xmlns:a16="http://schemas.microsoft.com/office/drawing/2014/main" id="{8B38F563-84BD-48BD-AEA6-79AD4F912AF3}"/>
              </a:ext>
            </a:extLst>
          </p:cNvPr>
          <p:cNvSpPr/>
          <p:nvPr/>
        </p:nvSpPr>
        <p:spPr>
          <a:xfrm>
            <a:off x="834525" y="3198325"/>
            <a:ext cx="730250" cy="638810"/>
          </a:xfrm>
          <a:custGeom>
            <a:avLst/>
            <a:gdLst/>
            <a:ahLst/>
            <a:cxnLst/>
            <a:rect l="l" t="t" r="r" b="b"/>
            <a:pathLst>
              <a:path w="730250" h="638810">
                <a:moveTo>
                  <a:pt x="221805" y="0"/>
                </a:moveTo>
                <a:lnTo>
                  <a:pt x="159445" y="12598"/>
                </a:lnTo>
                <a:lnTo>
                  <a:pt x="123939" y="42306"/>
                </a:lnTo>
                <a:lnTo>
                  <a:pt x="107987" y="76991"/>
                </a:lnTo>
                <a:lnTo>
                  <a:pt x="104292" y="104521"/>
                </a:lnTo>
                <a:lnTo>
                  <a:pt x="104292" y="195707"/>
                </a:lnTo>
                <a:lnTo>
                  <a:pt x="106564" y="223585"/>
                </a:lnTo>
                <a:lnTo>
                  <a:pt x="112555" y="235759"/>
                </a:lnTo>
                <a:lnTo>
                  <a:pt x="121024" y="240766"/>
                </a:lnTo>
                <a:lnTo>
                  <a:pt x="130733" y="247142"/>
                </a:lnTo>
                <a:lnTo>
                  <a:pt x="134865" y="284023"/>
                </a:lnTo>
                <a:lnTo>
                  <a:pt x="143954" y="303498"/>
                </a:lnTo>
                <a:lnTo>
                  <a:pt x="153043" y="317972"/>
                </a:lnTo>
                <a:lnTo>
                  <a:pt x="157175" y="339851"/>
                </a:lnTo>
                <a:lnTo>
                  <a:pt x="135875" y="401494"/>
                </a:lnTo>
                <a:lnTo>
                  <a:pt x="66103" y="444373"/>
                </a:lnTo>
                <a:lnTo>
                  <a:pt x="44619" y="453886"/>
                </a:lnTo>
                <a:lnTo>
                  <a:pt x="23136" y="466280"/>
                </a:lnTo>
                <a:lnTo>
                  <a:pt x="6610" y="483913"/>
                </a:lnTo>
                <a:lnTo>
                  <a:pt x="0" y="509143"/>
                </a:lnTo>
                <a:lnTo>
                  <a:pt x="0" y="638556"/>
                </a:lnTo>
                <a:lnTo>
                  <a:pt x="508241" y="638556"/>
                </a:lnTo>
                <a:lnTo>
                  <a:pt x="508241" y="535559"/>
                </a:lnTo>
                <a:lnTo>
                  <a:pt x="497132" y="515542"/>
                </a:lnTo>
                <a:lnTo>
                  <a:pt x="467847" y="494395"/>
                </a:lnTo>
                <a:lnTo>
                  <a:pt x="378980" y="444373"/>
                </a:lnTo>
                <a:lnTo>
                  <a:pt x="329220" y="424094"/>
                </a:lnTo>
                <a:lnTo>
                  <a:pt x="297087" y="401494"/>
                </a:lnTo>
                <a:lnTo>
                  <a:pt x="279829" y="374203"/>
                </a:lnTo>
                <a:lnTo>
                  <a:pt x="274688" y="339851"/>
                </a:lnTo>
                <a:lnTo>
                  <a:pt x="278796" y="317972"/>
                </a:lnTo>
                <a:lnTo>
                  <a:pt x="288824" y="303498"/>
                </a:lnTo>
                <a:lnTo>
                  <a:pt x="301332" y="284023"/>
                </a:lnTo>
                <a:lnTo>
                  <a:pt x="312877" y="247142"/>
                </a:lnTo>
                <a:lnTo>
                  <a:pt x="317008" y="240766"/>
                </a:lnTo>
                <a:lnTo>
                  <a:pt x="326097" y="235759"/>
                </a:lnTo>
                <a:lnTo>
                  <a:pt x="335187" y="223585"/>
                </a:lnTo>
                <a:lnTo>
                  <a:pt x="339318" y="195707"/>
                </a:lnTo>
                <a:lnTo>
                  <a:pt x="337252" y="180361"/>
                </a:lnTo>
                <a:lnTo>
                  <a:pt x="332708" y="172481"/>
                </a:lnTo>
                <a:lnTo>
                  <a:pt x="328163" y="169578"/>
                </a:lnTo>
                <a:lnTo>
                  <a:pt x="326097" y="169163"/>
                </a:lnTo>
                <a:lnTo>
                  <a:pt x="326304" y="162778"/>
                </a:lnTo>
                <a:lnTo>
                  <a:pt x="327750" y="146748"/>
                </a:lnTo>
                <a:lnTo>
                  <a:pt x="331675" y="125765"/>
                </a:lnTo>
                <a:lnTo>
                  <a:pt x="339318" y="104521"/>
                </a:lnTo>
                <a:lnTo>
                  <a:pt x="333764" y="76991"/>
                </a:lnTo>
                <a:lnTo>
                  <a:pt x="314713" y="42306"/>
                </a:lnTo>
                <a:lnTo>
                  <a:pt x="278587" y="12598"/>
                </a:lnTo>
                <a:lnTo>
                  <a:pt x="221805" y="0"/>
                </a:lnTo>
                <a:close/>
              </a:path>
              <a:path w="730250" h="638810">
                <a:moveTo>
                  <a:pt x="599313" y="222250"/>
                </a:moveTo>
                <a:lnTo>
                  <a:pt x="417169" y="222250"/>
                </a:lnTo>
                <a:lnTo>
                  <a:pt x="417169" y="233934"/>
                </a:lnTo>
                <a:lnTo>
                  <a:pt x="419441" y="261699"/>
                </a:lnTo>
                <a:lnTo>
                  <a:pt x="425432" y="271653"/>
                </a:lnTo>
                <a:lnTo>
                  <a:pt x="433902" y="276367"/>
                </a:lnTo>
                <a:lnTo>
                  <a:pt x="443610" y="288417"/>
                </a:lnTo>
                <a:lnTo>
                  <a:pt x="445676" y="308865"/>
                </a:lnTo>
                <a:lnTo>
                  <a:pt x="450221" y="318563"/>
                </a:lnTo>
                <a:lnTo>
                  <a:pt x="454765" y="326046"/>
                </a:lnTo>
                <a:lnTo>
                  <a:pt x="456831" y="339851"/>
                </a:lnTo>
                <a:lnTo>
                  <a:pt x="456418" y="359312"/>
                </a:lnTo>
                <a:lnTo>
                  <a:pt x="453526" y="377237"/>
                </a:lnTo>
                <a:lnTo>
                  <a:pt x="445676" y="392662"/>
                </a:lnTo>
                <a:lnTo>
                  <a:pt x="430390" y="404622"/>
                </a:lnTo>
                <a:lnTo>
                  <a:pt x="499541" y="443101"/>
                </a:lnTo>
                <a:lnTo>
                  <a:pt x="538535" y="469566"/>
                </a:lnTo>
                <a:lnTo>
                  <a:pt x="555772" y="496294"/>
                </a:lnTo>
                <a:lnTo>
                  <a:pt x="559650" y="535559"/>
                </a:lnTo>
                <a:lnTo>
                  <a:pt x="559650" y="638556"/>
                </a:lnTo>
                <a:lnTo>
                  <a:pt x="729996" y="638556"/>
                </a:lnTo>
                <a:lnTo>
                  <a:pt x="728170" y="565578"/>
                </a:lnTo>
                <a:lnTo>
                  <a:pt x="723834" y="512593"/>
                </a:lnTo>
                <a:lnTo>
                  <a:pt x="703824" y="470848"/>
                </a:lnTo>
                <a:lnTo>
                  <a:pt x="659830" y="442916"/>
                </a:lnTo>
                <a:lnTo>
                  <a:pt x="624332" y="431164"/>
                </a:lnTo>
                <a:lnTo>
                  <a:pt x="590449" y="411093"/>
                </a:lnTo>
                <a:lnTo>
                  <a:pt x="566083" y="389937"/>
                </a:lnTo>
                <a:lnTo>
                  <a:pt x="551365" y="366567"/>
                </a:lnTo>
                <a:lnTo>
                  <a:pt x="546430" y="339851"/>
                </a:lnTo>
                <a:lnTo>
                  <a:pt x="550561" y="326046"/>
                </a:lnTo>
                <a:lnTo>
                  <a:pt x="559650" y="318563"/>
                </a:lnTo>
                <a:lnTo>
                  <a:pt x="568740" y="308865"/>
                </a:lnTo>
                <a:lnTo>
                  <a:pt x="572871" y="288417"/>
                </a:lnTo>
                <a:lnTo>
                  <a:pt x="577003" y="276367"/>
                </a:lnTo>
                <a:lnTo>
                  <a:pt x="586092" y="271653"/>
                </a:lnTo>
                <a:lnTo>
                  <a:pt x="595181" y="261699"/>
                </a:lnTo>
                <a:lnTo>
                  <a:pt x="599313" y="233934"/>
                </a:lnTo>
                <a:lnTo>
                  <a:pt x="599313" y="222250"/>
                </a:lnTo>
                <a:close/>
              </a:path>
              <a:path w="730250" h="638810">
                <a:moveTo>
                  <a:pt x="508241" y="91186"/>
                </a:moveTo>
                <a:lnTo>
                  <a:pt x="461167" y="99851"/>
                </a:lnTo>
                <a:lnTo>
                  <a:pt x="433511" y="120792"/>
                </a:lnTo>
                <a:lnTo>
                  <a:pt x="420451" y="146425"/>
                </a:lnTo>
                <a:lnTo>
                  <a:pt x="417169" y="169163"/>
                </a:lnTo>
                <a:lnTo>
                  <a:pt x="419235" y="188656"/>
                </a:lnTo>
                <a:lnTo>
                  <a:pt x="423779" y="205660"/>
                </a:lnTo>
                <a:lnTo>
                  <a:pt x="428324" y="217687"/>
                </a:lnTo>
                <a:lnTo>
                  <a:pt x="430390" y="222250"/>
                </a:lnTo>
                <a:lnTo>
                  <a:pt x="586092" y="222250"/>
                </a:lnTo>
                <a:lnTo>
                  <a:pt x="588158" y="217687"/>
                </a:lnTo>
                <a:lnTo>
                  <a:pt x="592702" y="205660"/>
                </a:lnTo>
                <a:lnTo>
                  <a:pt x="597247" y="188656"/>
                </a:lnTo>
                <a:lnTo>
                  <a:pt x="599313" y="169163"/>
                </a:lnTo>
                <a:lnTo>
                  <a:pt x="596030" y="146425"/>
                </a:lnTo>
                <a:lnTo>
                  <a:pt x="582971" y="120792"/>
                </a:lnTo>
                <a:lnTo>
                  <a:pt x="555314" y="99851"/>
                </a:lnTo>
                <a:lnTo>
                  <a:pt x="508241" y="911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5" name="Rectangle: Rounded Corners 3">
            <a:extLst>
              <a:ext uri="{FF2B5EF4-FFF2-40B4-BE49-F238E27FC236}">
                <a16:creationId xmlns:a16="http://schemas.microsoft.com/office/drawing/2014/main" id="{C6293BBD-0286-4FB2-99A5-79D0A880D5EF}"/>
              </a:ext>
            </a:extLst>
          </p:cNvPr>
          <p:cNvSpPr/>
          <p:nvPr/>
        </p:nvSpPr>
        <p:spPr>
          <a:xfrm>
            <a:off x="2005408" y="4227166"/>
            <a:ext cx="7111159" cy="1139654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ID" sz="1300" b="1" dirty="0" err="1">
                <a:solidFill>
                  <a:srgbClr val="0000FF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Penyelarasan</a:t>
            </a:r>
            <a:r>
              <a:rPr lang="en-ID" sz="1300" b="1" dirty="0">
                <a:solidFill>
                  <a:srgbClr val="0000FF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ID" sz="1300" b="1" dirty="0" err="1">
                <a:solidFill>
                  <a:srgbClr val="0000FF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dengan</a:t>
            </a:r>
            <a:r>
              <a:rPr lang="en-ID" sz="1300" b="1" dirty="0">
                <a:solidFill>
                  <a:srgbClr val="0000FF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ID" sz="1300" b="1" dirty="0" err="1">
                <a:solidFill>
                  <a:srgbClr val="0000FF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Peraturan</a:t>
            </a:r>
            <a:r>
              <a:rPr lang="en-ID" sz="1300" b="1" dirty="0">
                <a:solidFill>
                  <a:srgbClr val="0000FF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di </a:t>
            </a:r>
            <a:r>
              <a:rPr lang="en-ID" sz="1300" b="1" dirty="0" err="1">
                <a:solidFill>
                  <a:srgbClr val="0000FF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Atasnya</a:t>
            </a:r>
            <a:endParaRPr lang="en-ID" sz="1300" b="1" dirty="0">
              <a:solidFill>
                <a:srgbClr val="0000FF"/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algn="just"/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Beberapa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ketentuan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dalam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r</a:t>
            </a:r>
            <a:r>
              <a:rPr lang="en-ID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egulasi</a:t>
            </a:r>
            <a:r>
              <a:rPr lang="en-ID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i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existing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tidak</a:t>
            </a:r>
            <a:r>
              <a:rPr lang="en-US" sz="13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sesuai</a:t>
            </a:r>
            <a:r>
              <a:rPr lang="en-US" sz="13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lagi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dengan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peraturan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di level yang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lebih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tinggi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(UU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Nomor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11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Tahun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2020, PP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Nomor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9 </a:t>
            </a:r>
            <a:r>
              <a:rPr lang="en-US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Tahun</a:t>
            </a:r>
            <a:r>
              <a:rPr lang="en-US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2021, dan </a:t>
            </a:r>
            <a:r>
              <a:rPr lang="en-ID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PMK </a:t>
            </a:r>
            <a:r>
              <a:rPr lang="en-ID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Nomor</a:t>
            </a:r>
            <a:r>
              <a:rPr lang="en-ID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1</a:t>
            </a:r>
            <a:r>
              <a:rPr lang="en-GB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8</a:t>
            </a:r>
            <a:r>
              <a:rPr lang="en-ID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/PMK.03/20</a:t>
            </a:r>
            <a:r>
              <a:rPr lang="en-GB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21) </a:t>
            </a:r>
            <a:r>
              <a:rPr lang="en-GB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sehingga</a:t>
            </a:r>
            <a:r>
              <a:rPr lang="en-GB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GB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perlu</a:t>
            </a:r>
            <a:r>
              <a:rPr lang="en-GB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GB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dilakukan</a:t>
            </a:r>
            <a:r>
              <a:rPr lang="en-GB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GB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penyelarasan</a:t>
            </a:r>
            <a:r>
              <a:rPr lang="en-GB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GB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dengan</a:t>
            </a:r>
            <a:r>
              <a:rPr lang="en-GB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GB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peraturan</a:t>
            </a:r>
            <a:r>
              <a:rPr lang="en-GB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di </a:t>
            </a:r>
            <a:r>
              <a:rPr lang="en-GB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atasnya</a:t>
            </a:r>
            <a:r>
              <a:rPr lang="en-GB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GB" sz="13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tersebut</a:t>
            </a:r>
            <a:r>
              <a:rPr lang="en-GB" sz="13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  <a:endParaRPr lang="en-GB" sz="13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object 9">
            <a:extLst>
              <a:ext uri="{FF2B5EF4-FFF2-40B4-BE49-F238E27FC236}">
                <a16:creationId xmlns:a16="http://schemas.microsoft.com/office/drawing/2014/main" id="{AEFBA282-6E89-42BB-B8BC-7F3334FA8696}"/>
              </a:ext>
            </a:extLst>
          </p:cNvPr>
          <p:cNvSpPr/>
          <p:nvPr/>
        </p:nvSpPr>
        <p:spPr>
          <a:xfrm>
            <a:off x="654745" y="5458021"/>
            <a:ext cx="1102999" cy="1016270"/>
          </a:xfrm>
          <a:custGeom>
            <a:avLst/>
            <a:gdLst/>
            <a:ahLst/>
            <a:cxnLst/>
            <a:rect l="l" t="t" r="r" b="b"/>
            <a:pathLst>
              <a:path w="1188720" h="1188720">
                <a:moveTo>
                  <a:pt x="990600" y="0"/>
                </a:moveTo>
                <a:lnTo>
                  <a:pt x="198120" y="0"/>
                </a:lnTo>
                <a:lnTo>
                  <a:pt x="152691" y="5229"/>
                </a:lnTo>
                <a:lnTo>
                  <a:pt x="110989" y="20127"/>
                </a:lnTo>
                <a:lnTo>
                  <a:pt x="74204" y="43507"/>
                </a:lnTo>
                <a:lnTo>
                  <a:pt x="43523" y="74182"/>
                </a:lnTo>
                <a:lnTo>
                  <a:pt x="20136" y="110967"/>
                </a:lnTo>
                <a:lnTo>
                  <a:pt x="5232" y="152675"/>
                </a:lnTo>
                <a:lnTo>
                  <a:pt x="0" y="198120"/>
                </a:lnTo>
                <a:lnTo>
                  <a:pt x="0" y="990600"/>
                </a:lnTo>
                <a:lnTo>
                  <a:pt x="5232" y="1036044"/>
                </a:lnTo>
                <a:lnTo>
                  <a:pt x="20136" y="1077752"/>
                </a:lnTo>
                <a:lnTo>
                  <a:pt x="43523" y="1114537"/>
                </a:lnTo>
                <a:lnTo>
                  <a:pt x="74204" y="1145212"/>
                </a:lnTo>
                <a:lnTo>
                  <a:pt x="110989" y="1168592"/>
                </a:lnTo>
                <a:lnTo>
                  <a:pt x="152691" y="1183490"/>
                </a:lnTo>
                <a:lnTo>
                  <a:pt x="198120" y="1188720"/>
                </a:lnTo>
                <a:lnTo>
                  <a:pt x="990600" y="1188720"/>
                </a:lnTo>
                <a:lnTo>
                  <a:pt x="1036044" y="1183490"/>
                </a:lnTo>
                <a:lnTo>
                  <a:pt x="1077752" y="1168592"/>
                </a:lnTo>
                <a:lnTo>
                  <a:pt x="1114537" y="1145212"/>
                </a:lnTo>
                <a:lnTo>
                  <a:pt x="1145212" y="1114537"/>
                </a:lnTo>
                <a:lnTo>
                  <a:pt x="1168592" y="1077752"/>
                </a:lnTo>
                <a:lnTo>
                  <a:pt x="1183490" y="1036044"/>
                </a:lnTo>
                <a:lnTo>
                  <a:pt x="1188720" y="990600"/>
                </a:lnTo>
                <a:lnTo>
                  <a:pt x="1188720" y="198120"/>
                </a:lnTo>
                <a:lnTo>
                  <a:pt x="1183490" y="152675"/>
                </a:lnTo>
                <a:lnTo>
                  <a:pt x="1168592" y="110967"/>
                </a:lnTo>
                <a:lnTo>
                  <a:pt x="1145212" y="74182"/>
                </a:lnTo>
                <a:lnTo>
                  <a:pt x="1114537" y="43507"/>
                </a:lnTo>
                <a:lnTo>
                  <a:pt x="1077752" y="20127"/>
                </a:lnTo>
                <a:lnTo>
                  <a:pt x="1036044" y="5229"/>
                </a:lnTo>
                <a:lnTo>
                  <a:pt x="990600" y="0"/>
                </a:lnTo>
                <a:close/>
              </a:path>
            </a:pathLst>
          </a:custGeom>
          <a:solidFill>
            <a:srgbClr val="1F2C5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E2C09B3-DFBE-4B9B-A338-051757EF0C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71" y="5514806"/>
            <a:ext cx="522505" cy="817109"/>
          </a:xfrm>
          <a:prstGeom prst="rect">
            <a:avLst/>
          </a:prstGeom>
        </p:spPr>
      </p:pic>
      <p:sp>
        <p:nvSpPr>
          <p:cNvPr id="58" name="Rectangle: Rounded Corners 3">
            <a:extLst>
              <a:ext uri="{FF2B5EF4-FFF2-40B4-BE49-F238E27FC236}">
                <a16:creationId xmlns:a16="http://schemas.microsoft.com/office/drawing/2014/main" id="{E485D748-534B-4A59-AA02-4C7E058EDB69}"/>
              </a:ext>
            </a:extLst>
          </p:cNvPr>
          <p:cNvSpPr/>
          <p:nvPr/>
        </p:nvSpPr>
        <p:spPr>
          <a:xfrm>
            <a:off x="2020041" y="5458021"/>
            <a:ext cx="7096526" cy="929542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ID" sz="1300" b="1" dirty="0" err="1">
                <a:solidFill>
                  <a:srgbClr val="0000FF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Memberikan</a:t>
            </a:r>
            <a:r>
              <a:rPr lang="en-ID" sz="1300" b="1" dirty="0">
                <a:solidFill>
                  <a:srgbClr val="0000FF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ID" sz="1300" b="1" dirty="0" err="1">
                <a:solidFill>
                  <a:srgbClr val="0000FF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Kepastian</a:t>
            </a:r>
            <a:r>
              <a:rPr lang="en-ID" sz="1300" b="1" dirty="0">
                <a:solidFill>
                  <a:srgbClr val="0000FF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Hukum dan </a:t>
            </a:r>
            <a:r>
              <a:rPr lang="en-ID" sz="1300" b="1" dirty="0" err="1">
                <a:solidFill>
                  <a:srgbClr val="0000FF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Kemudahan</a:t>
            </a:r>
            <a:endParaRPr lang="en-ID" sz="1300" b="1" dirty="0">
              <a:solidFill>
                <a:srgbClr val="0000FF"/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algn="just"/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Perlu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memberikan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pedoman</a:t>
            </a:r>
            <a:r>
              <a:rPr lang="en-US" sz="1300" b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teknis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dalam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pelaksanaan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PMK-18/PMK.03/2021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sehingga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dapat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memberikan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kepastian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hukum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dan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kemudahan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bagi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PKP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dalam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membuat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dan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mengadministrasikan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Faktur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Pajak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  <a:endParaRPr lang="en-GB" sz="13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Rectangle: Rounded Corners 3">
            <a:extLst>
              <a:ext uri="{FF2B5EF4-FFF2-40B4-BE49-F238E27FC236}">
                <a16:creationId xmlns:a16="http://schemas.microsoft.com/office/drawing/2014/main" id="{0B013810-A761-4485-81D8-65E6C476D1E8}"/>
              </a:ext>
            </a:extLst>
          </p:cNvPr>
          <p:cNvSpPr/>
          <p:nvPr/>
        </p:nvSpPr>
        <p:spPr>
          <a:xfrm>
            <a:off x="2005408" y="1880405"/>
            <a:ext cx="7111159" cy="1016269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3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Tumpang</a:t>
            </a:r>
            <a:r>
              <a:rPr lang="en-US" sz="13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Tindih</a:t>
            </a:r>
            <a:r>
              <a:rPr lang="en-US" sz="13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Regulasi</a:t>
            </a:r>
            <a:endParaRPr lang="en-US" sz="1300" b="1" dirty="0">
              <a:solidFill>
                <a:srgbClr val="0000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Saat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ini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terdapat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 (</a:t>
            </a:r>
            <a:r>
              <a:rPr lang="en-US" sz="13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empat</a:t>
            </a:r>
            <a:r>
              <a:rPr lang="en-US" sz="13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13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regulasi</a:t>
            </a:r>
            <a:r>
              <a:rPr lang="en-US" sz="13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terpisah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level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Perdirjen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mengatur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mengenai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(PER-24/2012, PER-16/2014, PER-58/PJ/2010, dan KEP-754/PJ/2001)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sehingga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perlu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dilakukan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simplifikasi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menjadi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 (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satu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Perdirjen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bersifat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komprehensif</a:t>
            </a:r>
            <a:r>
              <a:rPr lang="en-US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60" name="object 9">
            <a:extLst>
              <a:ext uri="{FF2B5EF4-FFF2-40B4-BE49-F238E27FC236}">
                <a16:creationId xmlns:a16="http://schemas.microsoft.com/office/drawing/2014/main" id="{35E47058-8C76-4517-A857-CB206AD2BB27}"/>
              </a:ext>
            </a:extLst>
          </p:cNvPr>
          <p:cNvSpPr/>
          <p:nvPr/>
        </p:nvSpPr>
        <p:spPr>
          <a:xfrm>
            <a:off x="631871" y="1877161"/>
            <a:ext cx="1114886" cy="1016270"/>
          </a:xfrm>
          <a:custGeom>
            <a:avLst/>
            <a:gdLst/>
            <a:ahLst/>
            <a:cxnLst/>
            <a:rect l="l" t="t" r="r" b="b"/>
            <a:pathLst>
              <a:path w="1188720" h="1188720">
                <a:moveTo>
                  <a:pt x="990600" y="0"/>
                </a:moveTo>
                <a:lnTo>
                  <a:pt x="198120" y="0"/>
                </a:lnTo>
                <a:lnTo>
                  <a:pt x="152691" y="5229"/>
                </a:lnTo>
                <a:lnTo>
                  <a:pt x="110989" y="20127"/>
                </a:lnTo>
                <a:lnTo>
                  <a:pt x="74204" y="43507"/>
                </a:lnTo>
                <a:lnTo>
                  <a:pt x="43523" y="74182"/>
                </a:lnTo>
                <a:lnTo>
                  <a:pt x="20136" y="110967"/>
                </a:lnTo>
                <a:lnTo>
                  <a:pt x="5232" y="152675"/>
                </a:lnTo>
                <a:lnTo>
                  <a:pt x="0" y="198120"/>
                </a:lnTo>
                <a:lnTo>
                  <a:pt x="0" y="990600"/>
                </a:lnTo>
                <a:lnTo>
                  <a:pt x="5232" y="1036044"/>
                </a:lnTo>
                <a:lnTo>
                  <a:pt x="20136" y="1077752"/>
                </a:lnTo>
                <a:lnTo>
                  <a:pt x="43523" y="1114537"/>
                </a:lnTo>
                <a:lnTo>
                  <a:pt x="74204" y="1145212"/>
                </a:lnTo>
                <a:lnTo>
                  <a:pt x="110989" y="1168592"/>
                </a:lnTo>
                <a:lnTo>
                  <a:pt x="152691" y="1183490"/>
                </a:lnTo>
                <a:lnTo>
                  <a:pt x="198120" y="1188720"/>
                </a:lnTo>
                <a:lnTo>
                  <a:pt x="990600" y="1188720"/>
                </a:lnTo>
                <a:lnTo>
                  <a:pt x="1036044" y="1183490"/>
                </a:lnTo>
                <a:lnTo>
                  <a:pt x="1077752" y="1168592"/>
                </a:lnTo>
                <a:lnTo>
                  <a:pt x="1114537" y="1145212"/>
                </a:lnTo>
                <a:lnTo>
                  <a:pt x="1145212" y="1114537"/>
                </a:lnTo>
                <a:lnTo>
                  <a:pt x="1168592" y="1077752"/>
                </a:lnTo>
                <a:lnTo>
                  <a:pt x="1183490" y="1036044"/>
                </a:lnTo>
                <a:lnTo>
                  <a:pt x="1188720" y="990600"/>
                </a:lnTo>
                <a:lnTo>
                  <a:pt x="1188720" y="198120"/>
                </a:lnTo>
                <a:lnTo>
                  <a:pt x="1183490" y="152675"/>
                </a:lnTo>
                <a:lnTo>
                  <a:pt x="1168592" y="110967"/>
                </a:lnTo>
                <a:lnTo>
                  <a:pt x="1145212" y="74182"/>
                </a:lnTo>
                <a:lnTo>
                  <a:pt x="1114537" y="43507"/>
                </a:lnTo>
                <a:lnTo>
                  <a:pt x="1077752" y="20127"/>
                </a:lnTo>
                <a:lnTo>
                  <a:pt x="1036044" y="5229"/>
                </a:lnTo>
                <a:lnTo>
                  <a:pt x="990600" y="0"/>
                </a:lnTo>
                <a:close/>
              </a:path>
            </a:pathLst>
          </a:custGeom>
          <a:solidFill>
            <a:srgbClr val="1F2C5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1" name="Graphic 60" descr="Shuffle with solid fill">
            <a:extLst>
              <a:ext uri="{FF2B5EF4-FFF2-40B4-BE49-F238E27FC236}">
                <a16:creationId xmlns:a16="http://schemas.microsoft.com/office/drawing/2014/main" id="{16ADB541-C8DD-4F12-B764-3DCDD85205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2420" y="1910099"/>
            <a:ext cx="92425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87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278235D-11D1-4C33-BCB5-34AF957AB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1680" y="1245739"/>
            <a:ext cx="4694327" cy="38834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D849923-626E-44D3-8D82-32B42281F550}"/>
              </a:ext>
            </a:extLst>
          </p:cNvPr>
          <p:cNvSpPr txBox="1"/>
          <p:nvPr/>
        </p:nvSpPr>
        <p:spPr>
          <a:xfrm>
            <a:off x="332996" y="906710"/>
            <a:ext cx="5420247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ID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Permintaan</a:t>
            </a:r>
            <a:r>
              <a:rPr lang="en-ID" sz="1600" b="1" dirty="0">
                <a:solidFill>
                  <a:srgbClr val="0000FF"/>
                </a:solidFill>
                <a:cs typeface="Segoe UI" panose="020B0502040204020203" pitchFamily="34" charset="0"/>
              </a:rPr>
              <a:t> NSFP</a:t>
            </a:r>
          </a:p>
          <a:p>
            <a:pPr>
              <a:spcAft>
                <a:spcPts val="600"/>
              </a:spcAft>
            </a:pP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PKP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dapat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mengajukan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permintaan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NSFP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secara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:</a:t>
            </a:r>
          </a:p>
          <a:p>
            <a:pPr marL="176213" indent="-1762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600" b="1" dirty="0" err="1">
                <a:solidFill>
                  <a:srgbClr val="C00000"/>
                </a:solidFill>
                <a:cs typeface="Segoe UI" panose="020B0502040204020203" pitchFamily="34" charset="0"/>
              </a:rPr>
              <a:t>elektronik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melalui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laman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disediakan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/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ditentukan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oleh DJP (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berdasarkan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i="1" dirty="0">
                <a:solidFill>
                  <a:srgbClr val="002060"/>
                </a:solidFill>
                <a:cs typeface="Segoe UI" panose="020B0502040204020203" pitchFamily="34" charset="0"/>
              </a:rPr>
              <a:t>user manual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aplikasi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i="1" dirty="0">
                <a:solidFill>
                  <a:srgbClr val="002060"/>
                </a:solidFill>
                <a:cs typeface="Segoe UI" panose="020B0502040204020203" pitchFamily="34" charset="0"/>
              </a:rPr>
              <a:t>e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-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Nofa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atau</a:t>
            </a: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marL="176213" indent="-176213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ID" sz="1600" b="1" dirty="0" err="1">
                <a:solidFill>
                  <a:srgbClr val="C00000"/>
                </a:solidFill>
                <a:cs typeface="Segoe UI" panose="020B0502040204020203" pitchFamily="34" charset="0"/>
              </a:rPr>
              <a:t>langsung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ke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KPP/KP2KP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dengan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cara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menyampaikan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surat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permintaan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NSFP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ID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Syarat</a:t>
            </a:r>
            <a:r>
              <a:rPr lang="en-ID" sz="1600" b="1" dirty="0">
                <a:solidFill>
                  <a:srgbClr val="0000FF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cs typeface="Segoe UI" panose="020B0502040204020203" pitchFamily="34" charset="0"/>
              </a:rPr>
              <a:t>Pemberian</a:t>
            </a:r>
            <a:r>
              <a:rPr lang="en-ID" sz="1600" b="1" dirty="0">
                <a:solidFill>
                  <a:srgbClr val="0000FF"/>
                </a:solidFill>
                <a:cs typeface="Segoe UI" panose="020B0502040204020203" pitchFamily="34" charset="0"/>
              </a:rPr>
              <a:t> NSFP</a:t>
            </a:r>
          </a:p>
          <a:p>
            <a:pPr marL="176213" indent="-1762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Memiliki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>
                <a:solidFill>
                  <a:srgbClr val="C00000"/>
                </a:solidFill>
                <a:cs typeface="Segoe UI" panose="020B0502040204020203" pitchFamily="34" charset="0"/>
              </a:rPr>
              <a:t>Kode </a:t>
            </a:r>
            <a:r>
              <a:rPr lang="en-ID" sz="1600" b="1" dirty="0" err="1">
                <a:solidFill>
                  <a:srgbClr val="C00000"/>
                </a:solidFill>
                <a:cs typeface="Segoe UI" panose="020B0502040204020203" pitchFamily="34" charset="0"/>
              </a:rPr>
              <a:t>Aktivasi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dan </a:t>
            </a:r>
            <a:r>
              <a:rPr lang="en-ID" sz="1600" b="1" i="1" dirty="0">
                <a:solidFill>
                  <a:srgbClr val="C00000"/>
                </a:solidFill>
                <a:cs typeface="Segoe UI" panose="020B0502040204020203" pitchFamily="34" charset="0"/>
              </a:rPr>
              <a:t>Password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;</a:t>
            </a:r>
            <a:b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</a:b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(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jika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hilang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/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lupa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,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dapat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mengajukan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cetak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ulang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Kode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Aktivasi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/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kirim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ulang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i="1" dirty="0">
                <a:solidFill>
                  <a:srgbClr val="002060"/>
                </a:solidFill>
                <a:cs typeface="Segoe UI" panose="020B0502040204020203" pitchFamily="34" charset="0"/>
              </a:rPr>
              <a:t>Password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secara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langsung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ke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KPP).</a:t>
            </a:r>
          </a:p>
          <a:p>
            <a:pPr marL="176213" indent="-1762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Memiliki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cs typeface="Segoe UI" panose="020B0502040204020203" pitchFamily="34" charset="0"/>
              </a:rPr>
              <a:t>akun</a:t>
            </a:r>
            <a:r>
              <a:rPr lang="en-ID" sz="1600" b="1" dirty="0">
                <a:solidFill>
                  <a:srgbClr val="C00000"/>
                </a:solidFill>
                <a:cs typeface="Segoe UI" panose="020B0502040204020203" pitchFamily="34" charset="0"/>
              </a:rPr>
              <a:t> PKP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telah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diaktivasi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  <a:p>
            <a:pPr marL="176213" indent="-176213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Telah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melaporkan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>
                <a:solidFill>
                  <a:srgbClr val="C00000"/>
                </a:solidFill>
                <a:cs typeface="Segoe UI" panose="020B0502040204020203" pitchFamily="34" charset="0"/>
              </a:rPr>
              <a:t>SPT Masa PPN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untuk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3 Masa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terakhir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telah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jatuh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tempo.</a:t>
            </a:r>
          </a:p>
          <a:p>
            <a:pPr>
              <a:spcAft>
                <a:spcPts val="600"/>
              </a:spcAft>
            </a:pPr>
            <a:r>
              <a:rPr lang="en-US" sz="1600" b="1" dirty="0" err="1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Penggunaan</a:t>
            </a:r>
            <a:r>
              <a:rPr lang="en-US" sz="1600" b="1" dirty="0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NSFP</a:t>
            </a:r>
            <a:endParaRPr lang="en-ID" sz="1600" b="1" dirty="0">
              <a:solidFill>
                <a:srgbClr val="0000FF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NSFP </a:t>
            </a:r>
            <a:r>
              <a:rPr lang="id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digunakan untuk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pembuatan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id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Faktur Paja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 </a:t>
            </a:r>
            <a:r>
              <a:rPr lang="en-ID" sz="16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mulai</a:t>
            </a:r>
            <a:r>
              <a:rPr lang="en-ID" sz="16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tanggal</a:t>
            </a:r>
            <a:r>
              <a:rPr lang="en-ID" sz="16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surat</a:t>
            </a:r>
            <a:r>
              <a:rPr lang="en-ID" sz="16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pemberian</a:t>
            </a:r>
            <a:r>
              <a:rPr lang="en-ID" sz="16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NSFP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sesuai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dengan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tahun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peruntukan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tercantum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surat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pemberian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NSFP.</a:t>
            </a:r>
          </a:p>
        </p:txBody>
      </p:sp>
      <p:sp>
        <p:nvSpPr>
          <p:cNvPr id="17" name="object 33">
            <a:extLst>
              <a:ext uri="{FF2B5EF4-FFF2-40B4-BE49-F238E27FC236}">
                <a16:creationId xmlns:a16="http://schemas.microsoft.com/office/drawing/2014/main" id="{12B95D81-4868-45B1-BAB3-3E8C93E51ADC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object 42">
            <a:extLst>
              <a:ext uri="{FF2B5EF4-FFF2-40B4-BE49-F238E27FC236}">
                <a16:creationId xmlns:a16="http://schemas.microsoft.com/office/drawing/2014/main" id="{0F267474-15AB-4C50-BAAB-04068E97CB8D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Nomor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Seri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E8D15-AF28-4637-8B2E-57E6CA42FA46}"/>
              </a:ext>
            </a:extLst>
          </p:cNvPr>
          <p:cNvSpPr txBox="1"/>
          <p:nvPr/>
        </p:nvSpPr>
        <p:spPr>
          <a:xfrm>
            <a:off x="6438757" y="911446"/>
            <a:ext cx="53016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3038" indent="-173038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ID" sz="1600" b="1" dirty="0" err="1">
                <a:solidFill>
                  <a:srgbClr val="0000FF"/>
                </a:solidFill>
                <a:latin typeface="+mn-lt"/>
              </a:rPr>
              <a:t>Jumlah</a:t>
            </a:r>
            <a:r>
              <a:rPr lang="en-ID" sz="1600" b="1" dirty="0">
                <a:solidFill>
                  <a:srgbClr val="0000FF"/>
                </a:solidFill>
                <a:latin typeface="+mn-lt"/>
              </a:rPr>
              <a:t> NSFP yang </a:t>
            </a:r>
            <a:r>
              <a:rPr lang="en-ID" sz="1600" b="1" dirty="0" err="1">
                <a:solidFill>
                  <a:srgbClr val="0000FF"/>
                </a:solidFill>
                <a:latin typeface="+mn-lt"/>
              </a:rPr>
              <a:t>Diberikan</a:t>
            </a:r>
            <a:endParaRPr lang="en-ID" sz="1600" b="1" dirty="0">
              <a:solidFill>
                <a:srgbClr val="0000FF"/>
              </a:solidFill>
              <a:latin typeface="+mn-lt"/>
            </a:endParaRPr>
          </a:p>
          <a:p>
            <a:pPr marL="176213" indent="-17621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600" b="1" dirty="0">
                <a:solidFill>
                  <a:srgbClr val="C00000"/>
                </a:solidFill>
                <a:latin typeface="+mn-lt"/>
              </a:rPr>
              <a:t>Paling </a:t>
            </a:r>
            <a:r>
              <a:rPr lang="en-ID" sz="1600" b="1" dirty="0" err="1">
                <a:solidFill>
                  <a:srgbClr val="C00000"/>
                </a:solidFill>
                <a:latin typeface="+mn-lt"/>
              </a:rPr>
              <a:t>banyak</a:t>
            </a:r>
            <a:r>
              <a:rPr lang="en-ID" sz="1600" b="1" dirty="0">
                <a:solidFill>
                  <a:srgbClr val="C00000"/>
                </a:solidFill>
                <a:latin typeface="+mn-lt"/>
              </a:rPr>
              <a:t> 75 NSFP</a:t>
            </a:r>
            <a:r>
              <a:rPr lang="en-ID" sz="1600" dirty="0">
                <a:latin typeface="+mn-lt"/>
              </a:rPr>
              <a:t>, </a:t>
            </a:r>
            <a:r>
              <a:rPr lang="en-ID" sz="1600" dirty="0" err="1">
                <a:latin typeface="+mn-lt"/>
              </a:rPr>
              <a:t>bagi</a:t>
            </a:r>
            <a:r>
              <a:rPr lang="en-ID" sz="1600" dirty="0">
                <a:latin typeface="+mn-lt"/>
              </a:rPr>
              <a:t> PKP </a:t>
            </a:r>
            <a:r>
              <a:rPr lang="en-ID" sz="1600" dirty="0" err="1">
                <a:latin typeface="+mn-lt"/>
              </a:rPr>
              <a:t>baru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dikukuhkan</a:t>
            </a:r>
            <a:r>
              <a:rPr lang="en-ID" sz="1600" dirty="0">
                <a:latin typeface="+mn-lt"/>
              </a:rPr>
              <a:t>, PKP yang </a:t>
            </a:r>
            <a:r>
              <a:rPr lang="en-ID" sz="1600" dirty="0" err="1">
                <a:latin typeface="+mn-lt"/>
              </a:rPr>
              <a:t>belum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pernah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membuat</a:t>
            </a:r>
            <a:r>
              <a:rPr lang="en-ID" sz="1600" dirty="0">
                <a:latin typeface="+mn-lt"/>
              </a:rPr>
              <a:t> dan </a:t>
            </a:r>
            <a:r>
              <a:rPr lang="en-ID" sz="1600" dirty="0" err="1">
                <a:latin typeface="+mn-lt"/>
              </a:rPr>
              <a:t>melaporkan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Faktur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Pajak</a:t>
            </a:r>
            <a:r>
              <a:rPr lang="en-ID" sz="1600" dirty="0">
                <a:latin typeface="+mn-lt"/>
              </a:rPr>
              <a:t>, </a:t>
            </a:r>
            <a:r>
              <a:rPr lang="en-ID" sz="1600" dirty="0" err="1">
                <a:latin typeface="+mn-lt"/>
              </a:rPr>
              <a:t>atau</a:t>
            </a:r>
            <a:r>
              <a:rPr lang="en-ID" sz="1600" dirty="0">
                <a:latin typeface="+mn-lt"/>
              </a:rPr>
              <a:t> PKP yang 3 Masa </a:t>
            </a:r>
            <a:r>
              <a:rPr lang="en-ID" sz="1600" dirty="0" err="1">
                <a:latin typeface="+mn-lt"/>
              </a:rPr>
              <a:t>Pajak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sebelumnya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membuat</a:t>
            </a:r>
            <a:r>
              <a:rPr lang="en-ID" sz="1600" dirty="0">
                <a:latin typeface="+mn-lt"/>
              </a:rPr>
              <a:t> dan </a:t>
            </a:r>
            <a:r>
              <a:rPr lang="en-ID" sz="1600" dirty="0" err="1">
                <a:latin typeface="+mn-lt"/>
              </a:rPr>
              <a:t>melaporkan</a:t>
            </a:r>
            <a:r>
              <a:rPr lang="en-ID" sz="1600" dirty="0">
                <a:latin typeface="+mn-lt"/>
              </a:rPr>
              <a:t> ≤75 </a:t>
            </a:r>
            <a:r>
              <a:rPr lang="en-ID" sz="1600" dirty="0" err="1">
                <a:latin typeface="+mn-lt"/>
              </a:rPr>
              <a:t>Faktur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Pajak</a:t>
            </a:r>
            <a:r>
              <a:rPr lang="en-ID" sz="1600" dirty="0">
                <a:latin typeface="+mn-lt"/>
              </a:rPr>
              <a:t>.</a:t>
            </a:r>
          </a:p>
          <a:p>
            <a:pPr marL="176213" indent="-17621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600" b="1" dirty="0">
                <a:solidFill>
                  <a:srgbClr val="C00000"/>
                </a:solidFill>
                <a:latin typeface="+mn-lt"/>
              </a:rPr>
              <a:t>Paling </a:t>
            </a:r>
            <a:r>
              <a:rPr lang="en-ID" sz="1600" b="1" dirty="0" err="1">
                <a:solidFill>
                  <a:srgbClr val="C00000"/>
                </a:solidFill>
                <a:latin typeface="+mn-lt"/>
              </a:rPr>
              <a:t>banyak</a:t>
            </a:r>
            <a:r>
              <a:rPr lang="en-ID" sz="1600" b="1" dirty="0">
                <a:solidFill>
                  <a:srgbClr val="C00000"/>
                </a:solidFill>
                <a:latin typeface="+mn-lt"/>
              </a:rPr>
              <a:t> 120% </a:t>
            </a:r>
            <a:r>
              <a:rPr lang="en-ID" sz="1600" b="1" dirty="0" err="1">
                <a:solidFill>
                  <a:srgbClr val="C00000"/>
                </a:solidFill>
                <a:latin typeface="+mn-lt"/>
              </a:rPr>
              <a:t>dari</a:t>
            </a:r>
            <a:r>
              <a:rPr lang="en-ID" sz="16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latin typeface="+mn-lt"/>
              </a:rPr>
              <a:t>jumlah</a:t>
            </a:r>
            <a:r>
              <a:rPr lang="en-ID" sz="16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latin typeface="+mn-lt"/>
              </a:rPr>
              <a:t>Faktur</a:t>
            </a:r>
            <a:r>
              <a:rPr lang="en-ID" sz="16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latin typeface="+mn-lt"/>
              </a:rPr>
              <a:t>Pajak</a:t>
            </a:r>
            <a:r>
              <a:rPr lang="en-ID" sz="1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ID" sz="1600" dirty="0">
                <a:latin typeface="+mn-lt"/>
              </a:rPr>
              <a:t>yang </a:t>
            </a:r>
            <a:r>
              <a:rPr lang="en-ID" sz="1600" dirty="0" err="1">
                <a:latin typeface="+mn-lt"/>
              </a:rPr>
              <a:t>dibuat</a:t>
            </a:r>
            <a:r>
              <a:rPr lang="en-ID" sz="1600" dirty="0">
                <a:latin typeface="+mn-lt"/>
              </a:rPr>
              <a:t> dan </a:t>
            </a:r>
            <a:r>
              <a:rPr lang="en-ID" sz="1600" dirty="0" err="1">
                <a:latin typeface="+mn-lt"/>
              </a:rPr>
              <a:t>dilaporkan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dalam</a:t>
            </a:r>
            <a:r>
              <a:rPr lang="en-ID" sz="1600" dirty="0">
                <a:latin typeface="+mn-lt"/>
              </a:rPr>
              <a:t> SPT Masa PPN 3 Masa </a:t>
            </a:r>
            <a:r>
              <a:rPr lang="en-ID" sz="1600" dirty="0" err="1">
                <a:latin typeface="+mn-lt"/>
              </a:rPr>
              <a:t>Pajak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sebelumnya</a:t>
            </a:r>
            <a:r>
              <a:rPr lang="en-ID" sz="1600" dirty="0">
                <a:latin typeface="+mn-lt"/>
              </a:rPr>
              <a:t>, </a:t>
            </a:r>
            <a:r>
              <a:rPr lang="en-ID" sz="1600" dirty="0" err="1">
                <a:latin typeface="+mn-lt"/>
              </a:rPr>
              <a:t>bagi</a:t>
            </a:r>
            <a:r>
              <a:rPr lang="en-ID" sz="1600" dirty="0">
                <a:latin typeface="+mn-lt"/>
              </a:rPr>
              <a:t> PKP yang 3 Masa </a:t>
            </a:r>
            <a:r>
              <a:rPr lang="en-ID" sz="1600" dirty="0" err="1">
                <a:latin typeface="+mn-lt"/>
              </a:rPr>
              <a:t>Pajak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sebelumnya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membuat</a:t>
            </a:r>
            <a:r>
              <a:rPr lang="en-ID" sz="1600" dirty="0">
                <a:latin typeface="+mn-lt"/>
              </a:rPr>
              <a:t> dan </a:t>
            </a:r>
            <a:r>
              <a:rPr lang="en-ID" sz="1600" dirty="0" err="1">
                <a:latin typeface="+mn-lt"/>
              </a:rPr>
              <a:t>melaporkan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Faktur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Pajak</a:t>
            </a:r>
            <a:r>
              <a:rPr lang="en-ID" sz="1600" dirty="0">
                <a:latin typeface="+mn-lt"/>
              </a:rPr>
              <a:t> &gt;75 </a:t>
            </a:r>
            <a:r>
              <a:rPr lang="en-ID" sz="1600" dirty="0" err="1">
                <a:latin typeface="+mn-lt"/>
              </a:rPr>
              <a:t>Faktur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Pajak</a:t>
            </a:r>
            <a:r>
              <a:rPr lang="en-ID" sz="1600" dirty="0">
                <a:latin typeface="+mn-lt"/>
              </a:rPr>
              <a:t>.</a:t>
            </a:r>
          </a:p>
          <a:p>
            <a:pPr marL="176213" indent="-17621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600" b="1" dirty="0" err="1">
                <a:solidFill>
                  <a:srgbClr val="C00000"/>
                </a:solidFill>
                <a:latin typeface="+mn-lt"/>
              </a:rPr>
              <a:t>Jumlah</a:t>
            </a:r>
            <a:r>
              <a:rPr lang="en-ID" sz="16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ID" sz="1600" b="1" dirty="0" err="1">
                <a:solidFill>
                  <a:srgbClr val="C00000"/>
                </a:solidFill>
                <a:latin typeface="+mn-lt"/>
              </a:rPr>
              <a:t>tertentu</a:t>
            </a:r>
            <a:r>
              <a:rPr lang="en-ID" sz="1600" dirty="0">
                <a:latin typeface="+mn-lt"/>
              </a:rPr>
              <a:t>, </a:t>
            </a:r>
            <a:r>
              <a:rPr lang="en-ID" sz="1600" dirty="0" err="1">
                <a:latin typeface="+mn-lt"/>
              </a:rPr>
              <a:t>bagi</a:t>
            </a:r>
            <a:r>
              <a:rPr lang="en-ID" sz="1600" dirty="0">
                <a:latin typeface="+mn-lt"/>
              </a:rPr>
              <a:t> PKP </a:t>
            </a:r>
            <a:r>
              <a:rPr lang="en-ID" sz="1600" dirty="0" err="1">
                <a:latin typeface="+mn-lt"/>
              </a:rPr>
              <a:t>baru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dikukuhkan</a:t>
            </a:r>
            <a:r>
              <a:rPr lang="en-ID" sz="1600" dirty="0">
                <a:latin typeface="+mn-lt"/>
              </a:rPr>
              <a:t>, PKP </a:t>
            </a:r>
            <a:r>
              <a:rPr lang="en-ID" sz="1600" dirty="0" err="1">
                <a:latin typeface="+mn-lt"/>
              </a:rPr>
              <a:t>pemusatan</a:t>
            </a:r>
            <a:r>
              <a:rPr lang="en-ID" sz="1600" dirty="0">
                <a:latin typeface="+mn-lt"/>
              </a:rPr>
              <a:t>, </a:t>
            </a:r>
            <a:r>
              <a:rPr lang="en-ID" sz="1600" dirty="0" err="1">
                <a:latin typeface="+mn-lt"/>
              </a:rPr>
              <a:t>atau</a:t>
            </a:r>
            <a:r>
              <a:rPr lang="en-ID" sz="1600" dirty="0">
                <a:latin typeface="+mn-lt"/>
              </a:rPr>
              <a:t> PKP yang </a:t>
            </a:r>
            <a:r>
              <a:rPr lang="en-ID" sz="1600" dirty="0" err="1">
                <a:latin typeface="+mn-lt"/>
              </a:rPr>
              <a:t>mengalami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peningkatan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usaha</a:t>
            </a:r>
            <a:r>
              <a:rPr lang="en-ID" sz="1600" dirty="0">
                <a:latin typeface="+mn-lt"/>
              </a:rPr>
              <a:t> yang </a:t>
            </a:r>
            <a:r>
              <a:rPr lang="en-ID" sz="1600" dirty="0" err="1">
                <a:latin typeface="+mn-lt"/>
              </a:rPr>
              <a:t>karena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kegiatan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usahanya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membutuhkan</a:t>
            </a:r>
            <a:r>
              <a:rPr lang="en-ID" sz="1600" dirty="0">
                <a:latin typeface="+mn-lt"/>
              </a:rPr>
              <a:t> NSFP </a:t>
            </a:r>
            <a:r>
              <a:rPr lang="en-ID" sz="1600" dirty="0" err="1">
                <a:latin typeface="+mn-lt"/>
              </a:rPr>
              <a:t>dengan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jumlah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teretntu</a:t>
            </a:r>
            <a:r>
              <a:rPr lang="en-ID" sz="1600" dirty="0">
                <a:latin typeface="+mn-lt"/>
              </a:rPr>
              <a:t>.</a:t>
            </a:r>
          </a:p>
          <a:p>
            <a:pPr marL="452438" indent="-276225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ID" sz="1600" dirty="0" err="1">
                <a:latin typeface="+mn-lt"/>
                <a:sym typeface="Wingdings" panose="05000000000000000000" pitchFamily="2" charset="2"/>
              </a:rPr>
              <a:t>P</a:t>
            </a:r>
            <a:r>
              <a:rPr lang="en-ID" sz="1600" dirty="0" err="1">
                <a:latin typeface="+mn-lt"/>
              </a:rPr>
              <a:t>ermintaan</a:t>
            </a:r>
            <a:r>
              <a:rPr lang="en-ID" sz="1600" dirty="0">
                <a:latin typeface="+mn-lt"/>
              </a:rPr>
              <a:t> NSFP </a:t>
            </a:r>
            <a:r>
              <a:rPr lang="en-ID" sz="1600" dirty="0" err="1">
                <a:latin typeface="+mn-lt"/>
              </a:rPr>
              <a:t>dengan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jumlah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tertentu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harus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disampaikan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langsung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ke</a:t>
            </a:r>
            <a:r>
              <a:rPr lang="en-ID" sz="1600" dirty="0">
                <a:latin typeface="+mn-lt"/>
              </a:rPr>
              <a:t> KPP/KP2KP.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ID" sz="1600" b="1" dirty="0">
                <a:solidFill>
                  <a:srgbClr val="0000FF"/>
                </a:solidFill>
                <a:latin typeface="+mn-lt"/>
              </a:rPr>
              <a:t>Format Surat </a:t>
            </a:r>
            <a:r>
              <a:rPr lang="en-ID" sz="1600" b="1" dirty="0" err="1">
                <a:solidFill>
                  <a:srgbClr val="0000FF"/>
                </a:solidFill>
                <a:latin typeface="+mn-lt"/>
              </a:rPr>
              <a:t>Permintaan</a:t>
            </a:r>
            <a:r>
              <a:rPr lang="en-ID" sz="1600" b="1" dirty="0">
                <a:solidFill>
                  <a:srgbClr val="0000FF"/>
                </a:solidFill>
                <a:latin typeface="+mn-lt"/>
              </a:rPr>
              <a:t> dan </a:t>
            </a:r>
            <a:r>
              <a:rPr lang="en-ID" sz="1600" b="1" dirty="0" err="1">
                <a:solidFill>
                  <a:srgbClr val="0000FF"/>
                </a:solidFill>
                <a:latin typeface="+mn-lt"/>
              </a:rPr>
              <a:t>Pemberian</a:t>
            </a:r>
            <a:r>
              <a:rPr lang="en-ID" sz="1600" b="1" dirty="0">
                <a:solidFill>
                  <a:srgbClr val="0000FF"/>
                </a:solidFill>
                <a:latin typeface="+mn-lt"/>
              </a:rPr>
              <a:t> NSFP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sz="1600" dirty="0" err="1">
                <a:latin typeface="+mn-lt"/>
              </a:rPr>
              <a:t>Contoh</a:t>
            </a:r>
            <a:r>
              <a:rPr lang="en-ID" sz="1600" dirty="0">
                <a:latin typeface="+mn-lt"/>
              </a:rPr>
              <a:t> format </a:t>
            </a:r>
            <a:r>
              <a:rPr lang="en-ID" sz="1600" dirty="0" err="1">
                <a:latin typeface="+mn-lt"/>
              </a:rPr>
              <a:t>surat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permintaan</a:t>
            </a:r>
            <a:r>
              <a:rPr lang="en-ID" sz="1600" dirty="0">
                <a:latin typeface="+mn-lt"/>
              </a:rPr>
              <a:t> NSFP pada Lampiran </a:t>
            </a:r>
            <a:r>
              <a:rPr lang="en-ID" sz="1600" dirty="0" err="1">
                <a:latin typeface="+mn-lt"/>
              </a:rPr>
              <a:t>huruf</a:t>
            </a:r>
            <a:r>
              <a:rPr lang="en-ID" sz="1600" dirty="0">
                <a:latin typeface="+mn-lt"/>
              </a:rPr>
              <a:t> F PER.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600" dirty="0" err="1">
                <a:latin typeface="+mn-lt"/>
              </a:rPr>
              <a:t>Contoh</a:t>
            </a:r>
            <a:r>
              <a:rPr lang="en-ID" sz="1600" dirty="0">
                <a:latin typeface="+mn-lt"/>
              </a:rPr>
              <a:t> format </a:t>
            </a:r>
            <a:r>
              <a:rPr lang="en-ID" sz="1600" dirty="0" err="1">
                <a:latin typeface="+mn-lt"/>
              </a:rPr>
              <a:t>surat</a:t>
            </a:r>
            <a:r>
              <a:rPr lang="en-ID" sz="1600" dirty="0">
                <a:latin typeface="+mn-lt"/>
              </a:rPr>
              <a:t> </a:t>
            </a:r>
            <a:r>
              <a:rPr lang="en-ID" sz="1600" dirty="0" err="1">
                <a:latin typeface="+mn-lt"/>
              </a:rPr>
              <a:t>pemberian</a:t>
            </a:r>
            <a:r>
              <a:rPr lang="en-ID" sz="1600" dirty="0">
                <a:latin typeface="+mn-lt"/>
              </a:rPr>
              <a:t> NSFP pada Lampiran </a:t>
            </a:r>
            <a:r>
              <a:rPr lang="en-ID" sz="1600" dirty="0" err="1">
                <a:latin typeface="+mn-lt"/>
              </a:rPr>
              <a:t>huruf</a:t>
            </a:r>
            <a:r>
              <a:rPr lang="en-ID" sz="1600" dirty="0">
                <a:latin typeface="+mn-lt"/>
              </a:rPr>
              <a:t> G dan </a:t>
            </a:r>
            <a:r>
              <a:rPr lang="en-ID" sz="1600" dirty="0" err="1">
                <a:latin typeface="+mn-lt"/>
              </a:rPr>
              <a:t>huruf</a:t>
            </a:r>
            <a:r>
              <a:rPr lang="en-ID" sz="1600" dirty="0">
                <a:latin typeface="+mn-lt"/>
              </a:rPr>
              <a:t> H PER.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F5A23F-84F8-4FFB-BFCF-58EF7A422A9C}"/>
              </a:ext>
            </a:extLst>
          </p:cNvPr>
          <p:cNvSpPr/>
          <p:nvPr/>
        </p:nvSpPr>
        <p:spPr>
          <a:xfrm>
            <a:off x="8405962" y="893112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lowchart: Merge 21">
            <a:extLst>
              <a:ext uri="{FF2B5EF4-FFF2-40B4-BE49-F238E27FC236}">
                <a16:creationId xmlns:a16="http://schemas.microsoft.com/office/drawing/2014/main" id="{5A8AD9C0-7086-4238-A369-D55C3951F786}"/>
              </a:ext>
            </a:extLst>
          </p:cNvPr>
          <p:cNvSpPr/>
          <p:nvPr/>
        </p:nvSpPr>
        <p:spPr>
          <a:xfrm>
            <a:off x="8962113" y="890350"/>
            <a:ext cx="581382" cy="284385"/>
          </a:xfrm>
          <a:prstGeom prst="flowChartMerg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 anchorCtr="1"/>
          <a:lstStyle/>
          <a:p>
            <a:pPr algn="ctr"/>
            <a:r>
              <a:rPr lang="en-US" sz="1100" b="1" dirty="0"/>
              <a:t>NEW</a:t>
            </a:r>
            <a:endParaRPr lang="en-ID" sz="11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90F88C-F219-47DD-A31A-036F086E9946}"/>
              </a:ext>
            </a:extLst>
          </p:cNvPr>
          <p:cNvSpPr/>
          <p:nvPr/>
        </p:nvSpPr>
        <p:spPr>
          <a:xfrm>
            <a:off x="1429952" y="4853902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lowchart: Merge 25">
            <a:extLst>
              <a:ext uri="{FF2B5EF4-FFF2-40B4-BE49-F238E27FC236}">
                <a16:creationId xmlns:a16="http://schemas.microsoft.com/office/drawing/2014/main" id="{9526CC8D-0ED3-4A18-A448-CCEC53914742}"/>
              </a:ext>
            </a:extLst>
          </p:cNvPr>
          <p:cNvSpPr/>
          <p:nvPr/>
        </p:nvSpPr>
        <p:spPr>
          <a:xfrm>
            <a:off x="1973596" y="4853902"/>
            <a:ext cx="581382" cy="284385"/>
          </a:xfrm>
          <a:prstGeom prst="flowChartMerg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 anchorCtr="1"/>
          <a:lstStyle/>
          <a:p>
            <a:pPr algn="ctr"/>
            <a:r>
              <a:rPr lang="en-US" sz="1100" b="1" dirty="0"/>
              <a:t>NEW</a:t>
            </a:r>
            <a:endParaRPr lang="en-ID" sz="1100" b="1" dirty="0"/>
          </a:p>
        </p:txBody>
      </p:sp>
      <p:sp>
        <p:nvSpPr>
          <p:cNvPr id="24" name="Flowchart: Delay 23">
            <a:extLst>
              <a:ext uri="{FF2B5EF4-FFF2-40B4-BE49-F238E27FC236}">
                <a16:creationId xmlns:a16="http://schemas.microsoft.com/office/drawing/2014/main" id="{66DB025A-456A-4330-99F9-1E0B83F942F1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3.4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B4496A-CA95-4E1E-8AD9-7E41373F7CA9}"/>
              </a:ext>
            </a:extLst>
          </p:cNvPr>
          <p:cNvSpPr/>
          <p:nvPr/>
        </p:nvSpPr>
        <p:spPr>
          <a:xfrm>
            <a:off x="9863469" y="5017857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lowchart: Merge 26">
            <a:extLst>
              <a:ext uri="{FF2B5EF4-FFF2-40B4-BE49-F238E27FC236}">
                <a16:creationId xmlns:a16="http://schemas.microsoft.com/office/drawing/2014/main" id="{F97F4089-931D-4062-B260-DCDD3A1BD3E4}"/>
              </a:ext>
            </a:extLst>
          </p:cNvPr>
          <p:cNvSpPr/>
          <p:nvPr/>
        </p:nvSpPr>
        <p:spPr>
          <a:xfrm>
            <a:off x="10409786" y="5015095"/>
            <a:ext cx="581382" cy="284385"/>
          </a:xfrm>
          <a:prstGeom prst="flowChartMerg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 anchorCtr="1"/>
          <a:lstStyle/>
          <a:p>
            <a:pPr algn="ctr"/>
            <a:r>
              <a:rPr lang="en-US" sz="1100" b="1" dirty="0"/>
              <a:t>NEW</a:t>
            </a:r>
            <a:endParaRPr lang="en-ID" sz="1100" b="1" dirty="0"/>
          </a:p>
        </p:txBody>
      </p:sp>
    </p:spTree>
    <p:extLst>
      <p:ext uri="{BB962C8B-B14F-4D97-AF65-F5344CB8AC3E}">
        <p14:creationId xmlns:p14="http://schemas.microsoft.com/office/powerpoint/2010/main" val="2092487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6B67884F-4FEB-433E-A38A-1645345EE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9" r="31683"/>
          <a:stretch/>
        </p:blipFill>
        <p:spPr>
          <a:xfrm>
            <a:off x="14563" y="1024457"/>
            <a:ext cx="2350047" cy="194294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6C01982-0E6B-47B1-85F4-C9A7C101969C}"/>
              </a:ext>
            </a:extLst>
          </p:cNvPr>
          <p:cNvSpPr txBox="1"/>
          <p:nvPr/>
        </p:nvSpPr>
        <p:spPr>
          <a:xfrm>
            <a:off x="2015620" y="1180299"/>
            <a:ext cx="5676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-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Faktur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w</a:t>
            </a:r>
            <a:r>
              <a:rPr kumimoji="0" lang="id-ID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ajib</a:t>
            </a:r>
            <a:r>
              <a:rPr kumimoji="0" lang="id-ID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id-ID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diunggah</a:t>
            </a:r>
            <a:r>
              <a:rPr kumimoji="0" lang="en-ID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(di-</a:t>
            </a:r>
            <a:r>
              <a:rPr lang="en-ID" i="1" dirty="0">
                <a:solidFill>
                  <a:srgbClr val="002060"/>
                </a:solidFill>
                <a:cs typeface="Segoe UI" panose="020B0502040204020203" pitchFamily="34" charset="0"/>
              </a:rPr>
              <a:t>upload</a:t>
            </a:r>
            <a:r>
              <a:rPr lang="en-ID" dirty="0">
                <a:solidFill>
                  <a:srgbClr val="002060"/>
                </a:solidFill>
                <a:cs typeface="Segoe UI" panose="020B0502040204020203" pitchFamily="34" charset="0"/>
              </a:rPr>
              <a:t>)</a:t>
            </a:r>
            <a:r>
              <a:rPr kumimoji="0" lang="id-ID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menggunakan aplikasi </a:t>
            </a:r>
            <a:r>
              <a:rPr kumimoji="0" lang="en-ID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e-</a:t>
            </a:r>
            <a:r>
              <a:rPr kumimoji="0" lang="en-ID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Faktur</a:t>
            </a:r>
            <a:r>
              <a:rPr kumimoji="0" lang="en-ID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id-ID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untuk me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mperoleh</a:t>
            </a:r>
            <a:r>
              <a:rPr kumimoji="0" lang="id-ID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id-ID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persetujuan </a:t>
            </a:r>
            <a:r>
              <a:rPr kumimoji="0" lang="id-ID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DJP.</a:t>
            </a:r>
            <a:endParaRPr kumimoji="0" lang="en-ID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32D597-B7F6-4789-A2C0-933E0D6459B9}"/>
              </a:ext>
            </a:extLst>
          </p:cNvPr>
          <p:cNvGrpSpPr/>
          <p:nvPr/>
        </p:nvGrpSpPr>
        <p:grpSpPr>
          <a:xfrm>
            <a:off x="2070355" y="1887332"/>
            <a:ext cx="5491124" cy="875173"/>
            <a:chOff x="2893670" y="3065372"/>
            <a:chExt cx="5332925" cy="7558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F9EC454-4AFF-40E7-A11A-86ABBF3B87CC}"/>
                </a:ext>
              </a:extLst>
            </p:cNvPr>
            <p:cNvSpPr/>
            <p:nvPr/>
          </p:nvSpPr>
          <p:spPr>
            <a:xfrm>
              <a:off x="2893670" y="3065372"/>
              <a:ext cx="5332925" cy="755864"/>
            </a:xfrm>
            <a:prstGeom prst="roundRect">
              <a:avLst>
                <a:gd name="adj" fmla="val 5116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0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D5038AA-2EC0-4F5C-AF30-C43BD2CA8584}"/>
                </a:ext>
              </a:extLst>
            </p:cNvPr>
            <p:cNvSpPr txBox="1"/>
            <p:nvPr/>
          </p:nvSpPr>
          <p:spPr>
            <a:xfrm>
              <a:off x="2916819" y="3134943"/>
              <a:ext cx="5256683" cy="684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  <a:defRPr/>
              </a:pPr>
              <a:r>
                <a:rPr kumimoji="0" lang="en-ID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Segoe UI" panose="020B0502040204020203" pitchFamily="34" charset="0"/>
                </a:rPr>
                <a:t>e-</a:t>
              </a:r>
              <a:r>
                <a:rPr kumimoji="0" lang="id-ID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Segoe UI" panose="020B0502040204020203" pitchFamily="34" charset="0"/>
                </a:rPr>
                <a:t>Faktur yang </a:t>
              </a:r>
              <a:r>
                <a:rPr kumimoji="0" lang="id-ID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  <a:cs typeface="Segoe UI" panose="020B0502040204020203" pitchFamily="34" charset="0"/>
                </a:rPr>
                <a:t>tidak</a:t>
              </a:r>
              <a:r>
                <a:rPr kumimoji="0" lang="id-ID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ID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Segoe UI" panose="020B0502040204020203" pitchFamily="34" charset="0"/>
                </a:rPr>
                <a:t>memperoleh</a:t>
              </a:r>
              <a:r>
                <a:rPr kumimoji="0" lang="id-ID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id-ID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  <a:cs typeface="Segoe UI" panose="020B0502040204020203" pitchFamily="34" charset="0"/>
                </a:rPr>
                <a:t>persetujuan</a:t>
              </a:r>
              <a:r>
                <a:rPr kumimoji="0" lang="id-ID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Segoe UI" panose="020B0502040204020203" pitchFamily="34" charset="0"/>
                </a:rPr>
                <a:t> DJP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  <a:cs typeface="Segoe UI" panose="020B0502040204020203" pitchFamily="34" charset="0"/>
                  <a:sym typeface="Wingdings" panose="05000000000000000000" pitchFamily="2" charset="2"/>
                </a:rPr>
                <a:t> </a:t>
              </a:r>
              <a:r>
                <a:rPr kumimoji="0" lang="en-ID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  <a:cs typeface="Segoe UI" panose="020B0502040204020203" pitchFamily="34" charset="0"/>
                  <a:sym typeface="Wingdings" panose="05000000000000000000" pitchFamily="2" charset="2"/>
                </a:rPr>
                <a:t>B</a:t>
              </a:r>
              <a:r>
                <a:rPr kumimoji="0" lang="id-ID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  <a:cs typeface="Segoe UI" panose="020B0502040204020203" pitchFamily="34" charset="0"/>
                  <a:sym typeface="Wingdings" panose="05000000000000000000" pitchFamily="2" charset="2"/>
                </a:rPr>
                <a:t>UKAN FAKTUR PAJAK</a:t>
              </a:r>
              <a:endParaRPr kumimoji="0" lang="id-ID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74452D5-003B-4FFF-AFE9-9E68C1056350}"/>
              </a:ext>
            </a:extLst>
          </p:cNvPr>
          <p:cNvGrpSpPr/>
          <p:nvPr/>
        </p:nvGrpSpPr>
        <p:grpSpPr>
          <a:xfrm>
            <a:off x="8280568" y="1786115"/>
            <a:ext cx="3398884" cy="3278656"/>
            <a:chOff x="8510674" y="2106167"/>
            <a:chExt cx="3398884" cy="327865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3A8AA4C-C779-4F14-BD00-075EA3B016B9}"/>
                </a:ext>
              </a:extLst>
            </p:cNvPr>
            <p:cNvSpPr/>
            <p:nvPr/>
          </p:nvSpPr>
          <p:spPr>
            <a:xfrm flipH="1" flipV="1">
              <a:off x="8510674" y="2106167"/>
              <a:ext cx="3398884" cy="327865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127000" dist="1651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273300" h="1270000"/>
              <a:bevelB w="2273300" h="2273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070CAF-4C85-4EF3-B335-F4EBACC0A12A}"/>
                </a:ext>
              </a:extLst>
            </p:cNvPr>
            <p:cNvSpPr txBox="1"/>
            <p:nvPr/>
          </p:nvSpPr>
          <p:spPr>
            <a:xfrm>
              <a:off x="8711679" y="2778287"/>
              <a:ext cx="3014250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ID" sz="28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UPLOAD</a:t>
              </a:r>
              <a:endParaRPr lang="en-ID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  <a:p>
              <a:pPr lvl="0" algn="ctr"/>
              <a:r>
                <a:rPr lang="en-ID" sz="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PALING LAMBAT</a:t>
              </a:r>
              <a:r>
                <a:rPr lang="en-ID" sz="1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 </a:t>
              </a:r>
            </a:p>
            <a:p>
              <a:pPr lvl="0" algn="ctr"/>
              <a:r>
                <a:rPr lang="en-ID" sz="4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TANGGAL 15 </a:t>
              </a:r>
            </a:p>
            <a:p>
              <a:pPr lvl="0" algn="ctr"/>
              <a:r>
                <a:rPr lang="en-ID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BULAN BERIKUTNYA</a:t>
              </a:r>
              <a:r>
                <a:rPr lang="en-ID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 </a:t>
              </a:r>
            </a:p>
            <a:p>
              <a:pPr lvl="0" algn="ctr"/>
              <a:r>
                <a:rPr lang="en-ID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setelah</a:t>
              </a:r>
              <a:r>
                <a:rPr lang="en-ID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 </a:t>
              </a:r>
              <a:r>
                <a:rPr lang="en-ID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tanggal</a:t>
              </a:r>
              <a:r>
                <a:rPr lang="en-ID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 </a:t>
              </a:r>
              <a:r>
                <a:rPr lang="en-ID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e</a:t>
              </a:r>
              <a:r>
                <a:rPr lang="en-ID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-</a:t>
              </a:r>
              <a:r>
                <a:rPr lang="en-ID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anose="020B0502040204020203" pitchFamily="34" charset="0"/>
                </a:rPr>
                <a:t>Faktur</a:t>
              </a:r>
              <a:endPara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1A149529-E1E2-42CD-A8A5-6C43EC8B2D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 rot="19444912">
            <a:off x="8594057" y="2004127"/>
            <a:ext cx="928104" cy="540086"/>
          </a:xfrm>
          <a:prstGeom prst="rect">
            <a:avLst/>
          </a:prstGeom>
        </p:spPr>
      </p:pic>
      <p:sp>
        <p:nvSpPr>
          <p:cNvPr id="29" name="object 33">
            <a:extLst>
              <a:ext uri="{FF2B5EF4-FFF2-40B4-BE49-F238E27FC236}">
                <a16:creationId xmlns:a16="http://schemas.microsoft.com/office/drawing/2014/main" id="{6414B511-64D9-447F-8AC2-550802A6FADC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object 42">
            <a:extLst>
              <a:ext uri="{FF2B5EF4-FFF2-40B4-BE49-F238E27FC236}">
                <a16:creationId xmlns:a16="http://schemas.microsoft.com/office/drawing/2014/main" id="{65364717-97BD-4B0B-8505-D57ACD952958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Batas Waktu </a:t>
            </a:r>
            <a:r>
              <a:rPr lang="en-ID" sz="2800" b="1" i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Upload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i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B0F681-8270-4CAC-865C-4C3B6BCE0B33}"/>
              </a:ext>
            </a:extLst>
          </p:cNvPr>
          <p:cNvSpPr txBox="1"/>
          <p:nvPr/>
        </p:nvSpPr>
        <p:spPr>
          <a:xfrm>
            <a:off x="1046725" y="3244189"/>
            <a:ext cx="5078774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Syarat</a:t>
            </a:r>
            <a:r>
              <a:rPr lang="en-US" b="1" dirty="0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untuk</a:t>
            </a:r>
            <a:r>
              <a:rPr lang="en-US" b="1" dirty="0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memperoleh</a:t>
            </a:r>
            <a:r>
              <a:rPr lang="en-US" b="1" dirty="0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persetujuan</a:t>
            </a:r>
            <a:r>
              <a:rPr lang="en-US" b="1" dirty="0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DJP:</a:t>
            </a:r>
            <a:endParaRPr lang="en-ID" b="1" dirty="0">
              <a:solidFill>
                <a:srgbClr val="0000FF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NSFP yang </a:t>
            </a:r>
            <a:r>
              <a:rPr lang="en-US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digunakan</a:t>
            </a: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untuk</a:t>
            </a: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penomoran</a:t>
            </a: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e-</a:t>
            </a:r>
            <a:r>
              <a:rPr lang="en-US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merupakan</a:t>
            </a: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NSFP yang </a:t>
            </a:r>
            <a:r>
              <a:rPr lang="en-US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diberikan</a:t>
            </a:r>
            <a:r>
              <a:rPr lang="en-US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oleh DJP</a:t>
            </a: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;</a:t>
            </a:r>
            <a:r>
              <a:rPr lang="en-US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dan</a:t>
            </a:r>
            <a:endParaRPr lang="en-ID" dirty="0">
              <a:solidFill>
                <a:srgbClr val="002060"/>
              </a:solidFill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e</a:t>
            </a: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-</a:t>
            </a:r>
            <a:r>
              <a:rPr lang="en-US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diunggah</a:t>
            </a: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(di-</a:t>
            </a:r>
            <a:r>
              <a:rPr lang="en-US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upload</a:t>
            </a: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) </a:t>
            </a:r>
            <a:r>
              <a:rPr lang="en-US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jangka</a:t>
            </a: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waktu</a:t>
            </a: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paling </a:t>
            </a:r>
            <a:r>
              <a:rPr lang="en-US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lambat</a:t>
            </a:r>
            <a:r>
              <a:rPr lang="en-US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tanggal</a:t>
            </a:r>
            <a:r>
              <a:rPr lang="en-US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15 </a:t>
            </a:r>
            <a:r>
              <a:rPr lang="en-US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bulan</a:t>
            </a:r>
            <a:r>
              <a:rPr lang="en-US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berikutnya</a:t>
            </a: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setelah</a:t>
            </a:r>
            <a:r>
              <a:rPr lang="en-US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tangga</a:t>
            </a:r>
            <a:r>
              <a:rPr lang="en-US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l</a:t>
            </a:r>
            <a:r>
              <a:rPr lang="en-US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pembuatan</a:t>
            </a:r>
            <a:r>
              <a:rPr lang="en-US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i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e</a:t>
            </a:r>
            <a:r>
              <a:rPr lang="en-US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-</a:t>
            </a:r>
            <a:r>
              <a:rPr lang="en-US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7E1ACA-6468-43FE-90E4-9D8A9255BDCF}"/>
              </a:ext>
            </a:extLst>
          </p:cNvPr>
          <p:cNvSpPr/>
          <p:nvPr/>
        </p:nvSpPr>
        <p:spPr>
          <a:xfrm>
            <a:off x="5028573" y="4253098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E180343-0619-4B7A-88B5-933005EF07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5542837" y="4180069"/>
            <a:ext cx="672434" cy="391305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1245D89B-C7F8-472C-8C36-7A76A8B5B950}"/>
              </a:ext>
            </a:extLst>
          </p:cNvPr>
          <p:cNvSpPr txBox="1">
            <a:spLocks/>
          </p:cNvSpPr>
          <p:nvPr/>
        </p:nvSpPr>
        <p:spPr>
          <a:xfrm>
            <a:off x="1046724" y="5243086"/>
            <a:ext cx="5049275" cy="37221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Contoh</a:t>
            </a:r>
            <a:r>
              <a:rPr lang="en-US" sz="18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kasus</a:t>
            </a:r>
            <a:r>
              <a:rPr lang="en-US" sz="18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pada Lampiran </a:t>
            </a:r>
            <a:r>
              <a:rPr lang="en-US" sz="1800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huruf</a:t>
            </a:r>
            <a:r>
              <a:rPr lang="en-US" sz="18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A </a:t>
            </a:r>
            <a:r>
              <a:rPr lang="en-US" sz="1800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angka</a:t>
            </a:r>
            <a:r>
              <a:rPr lang="en-US" sz="18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3 PER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  <p:sp>
        <p:nvSpPr>
          <p:cNvPr id="22" name="Flowchart: Delay 21">
            <a:extLst>
              <a:ext uri="{FF2B5EF4-FFF2-40B4-BE49-F238E27FC236}">
                <a16:creationId xmlns:a16="http://schemas.microsoft.com/office/drawing/2014/main" id="{404E9250-374A-4D5E-A0DD-BF06B040C5CB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3.5</a:t>
            </a: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AC62A70A-32E4-4F38-9458-D39E7BF6F46E}"/>
              </a:ext>
            </a:extLst>
          </p:cNvPr>
          <p:cNvCxnSpPr>
            <a:cxnSpLocks/>
            <a:endCxn id="5" idx="4"/>
          </p:cNvCxnSpPr>
          <p:nvPr/>
        </p:nvCxnSpPr>
        <p:spPr>
          <a:xfrm>
            <a:off x="7770768" y="1494503"/>
            <a:ext cx="2209242" cy="291612"/>
          </a:xfrm>
          <a:prstGeom prst="bentConnector2">
            <a:avLst/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40537E-0C34-4692-AE2F-6678152EBCB9}"/>
              </a:ext>
            </a:extLst>
          </p:cNvPr>
          <p:cNvCxnSpPr/>
          <p:nvPr/>
        </p:nvCxnSpPr>
        <p:spPr>
          <a:xfrm>
            <a:off x="7770768" y="1248697"/>
            <a:ext cx="0" cy="514886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720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76C01982-0E6B-47B1-85F4-C9A7C101969C}"/>
              </a:ext>
            </a:extLst>
          </p:cNvPr>
          <p:cNvSpPr txBox="1"/>
          <p:nvPr/>
        </p:nvSpPr>
        <p:spPr>
          <a:xfrm>
            <a:off x="476452" y="816506"/>
            <a:ext cx="109637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ID" sz="1800" b="1" dirty="0" err="1">
                <a:solidFill>
                  <a:srgbClr val="0000FF"/>
                </a:solidFill>
                <a:effectLst/>
                <a:ea typeface="SimSun" panose="02010600030101010101" pitchFamily="2" charset="-122"/>
              </a:rPr>
              <a:t>Contoh</a:t>
            </a:r>
            <a:r>
              <a:rPr lang="en-ID" sz="1800" b="1" dirty="0">
                <a:solidFill>
                  <a:srgbClr val="0000FF"/>
                </a:solidFill>
                <a:effectLst/>
                <a:ea typeface="SimSun" panose="02010600030101010101" pitchFamily="2" charset="-122"/>
              </a:rPr>
              <a:t> 1:</a:t>
            </a:r>
          </a:p>
          <a:p>
            <a:pPr lvl="0" algn="just"/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PT H yang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merupakan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PKP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melakukan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penyerahan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BKP pada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tanggal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11 April 2022. PT H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membuat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e-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pada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tanggal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11 April 2022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menggunakan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aplikasi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e-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dengan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mengisi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kolom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tanggal</a:t>
            </a:r>
            <a:r>
              <a:rPr lang="en-ID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Pajak</a:t>
            </a:r>
            <a:r>
              <a:rPr lang="en-ID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11 April 2022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.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Namun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, 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e-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tersebut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baru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diunggah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(di-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upload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)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ke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Direktorat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Jenderal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Pajak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dengan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menggunakan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aplikasi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b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</a:b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e-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pada </a:t>
            </a:r>
            <a:r>
              <a:rPr lang="en-ID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tanggal</a:t>
            </a:r>
            <a:r>
              <a:rPr lang="en-ID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14 Mei 2022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.</a:t>
            </a:r>
          </a:p>
          <a:p>
            <a:pPr lvl="0" algn="just"/>
            <a:r>
              <a:rPr lang="en-ID" dirty="0" err="1">
                <a:solidFill>
                  <a:srgbClr val="002060"/>
                </a:solidFill>
                <a:ea typeface="SimSun" panose="02010600030101010101" pitchFamily="2" charset="-122"/>
              </a:rPr>
              <a:t>Dengan</a:t>
            </a:r>
            <a:r>
              <a:rPr lang="en-ID" dirty="0">
                <a:solidFill>
                  <a:srgbClr val="002060"/>
                </a:solidFill>
                <a:ea typeface="SimSun" panose="02010600030101010101" pitchFamily="2" charset="-122"/>
              </a:rPr>
              <a:t> </a:t>
            </a:r>
            <a:r>
              <a:rPr lang="en-ID" dirty="0" err="1">
                <a:solidFill>
                  <a:srgbClr val="002060"/>
                </a:solidFill>
                <a:ea typeface="SimSun" panose="02010600030101010101" pitchFamily="2" charset="-122"/>
              </a:rPr>
              <a:t>demikian</a:t>
            </a:r>
            <a:r>
              <a:rPr lang="en-ID" dirty="0">
                <a:solidFill>
                  <a:srgbClr val="002060"/>
                </a:solidFill>
                <a:ea typeface="SimSun" panose="02010600030101010101" pitchFamily="2" charset="-122"/>
              </a:rPr>
              <a:t>, 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e-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yang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dibuat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dan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diunggah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(di-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upload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) oleh PT H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tersebut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dapat</a:t>
            </a:r>
            <a:r>
              <a:rPr lang="en-ID" sz="1800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diberikan</a:t>
            </a:r>
            <a:r>
              <a:rPr lang="en-ID" sz="1800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persetujuan</a:t>
            </a:r>
            <a:r>
              <a:rPr lang="en-ID" sz="1800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dari</a:t>
            </a:r>
            <a:r>
              <a:rPr lang="en-ID" sz="1800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DJP</a:t>
            </a:r>
            <a:r>
              <a:rPr lang="en-ID" sz="1800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karena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diunggah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(di-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upload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)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ke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DJP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dalam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jangka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waktu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paling lama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tanggal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15 Mei 2022.</a:t>
            </a:r>
          </a:p>
          <a:p>
            <a:pPr lvl="0" algn="just"/>
            <a:endParaRPr lang="en-ID" dirty="0">
              <a:solidFill>
                <a:srgbClr val="002060"/>
              </a:solidFill>
              <a:ea typeface="SimSun" panose="02010600030101010101" pitchFamily="2" charset="-122"/>
            </a:endParaRPr>
          </a:p>
          <a:p>
            <a:pPr lvl="0" algn="just"/>
            <a:r>
              <a:rPr lang="en-ID" sz="1800" b="1" dirty="0" err="1">
                <a:solidFill>
                  <a:srgbClr val="0000FF"/>
                </a:solidFill>
                <a:effectLst/>
                <a:ea typeface="SimSun" panose="02010600030101010101" pitchFamily="2" charset="-122"/>
              </a:rPr>
              <a:t>Contoh</a:t>
            </a:r>
            <a:r>
              <a:rPr lang="en-ID" sz="1800" b="1" dirty="0">
                <a:solidFill>
                  <a:srgbClr val="0000FF"/>
                </a:solidFill>
                <a:effectLst/>
                <a:ea typeface="SimSun" panose="02010600030101010101" pitchFamily="2" charset="-122"/>
              </a:rPr>
              <a:t> 2:</a:t>
            </a:r>
          </a:p>
          <a:p>
            <a:pPr lvl="0" algn="just"/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PT H yang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merupakan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PKP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melakukan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penyerahan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BKP pada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tanggal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18 April 2022. PT H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membuat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e-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pada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tanggal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18 April 2022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menggunakan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aplikasi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e-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dengan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mengisi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kolom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tanggal</a:t>
            </a:r>
            <a:r>
              <a:rPr lang="en-ID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Pajak</a:t>
            </a:r>
            <a:r>
              <a:rPr lang="en-ID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18 April 2022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.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Namun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, 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e-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tersebut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baru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diunggah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(di-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upload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)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ke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Direktorat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Jenderal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Pajak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dengan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menggunakan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aplikasi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e-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pada </a:t>
            </a:r>
            <a:r>
              <a:rPr lang="en-ID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tanggal</a:t>
            </a:r>
            <a:r>
              <a:rPr lang="en-ID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16 Mei 2022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.</a:t>
            </a:r>
          </a:p>
          <a:p>
            <a:pPr algn="just"/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Dengan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demikian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ID" sz="18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DJP </a:t>
            </a:r>
            <a:r>
              <a:rPr lang="en-ID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tidak</a:t>
            </a:r>
            <a:r>
              <a:rPr lang="en-ID" sz="18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memberikan</a:t>
            </a:r>
            <a:r>
              <a:rPr lang="en-ID" b="1" dirty="0">
                <a:solidFill>
                  <a:srgbClr val="C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persetujuan</a:t>
            </a:r>
            <a:r>
              <a:rPr lang="en-ID" sz="18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ID" sz="1800" b="1" i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reject</a:t>
            </a:r>
            <a:r>
              <a:rPr lang="en-ID" sz="18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atas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e-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Faktur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yang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diunggah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(di-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upload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tersebut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karena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diunggah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(di-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upload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setelah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tanggal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15 Mei 2022.</a:t>
            </a:r>
          </a:p>
          <a:p>
            <a:pPr algn="just"/>
            <a:r>
              <a:rPr lang="en-ID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e-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Faktur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yang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tidak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memperoleh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persetujuan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dari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DJP (</a:t>
            </a:r>
            <a:r>
              <a:rPr lang="en-ID" sz="18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reject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tersebut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FF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bukan</a:t>
            </a:r>
            <a:r>
              <a:rPr lang="en-ID" sz="1800" b="1" dirty="0">
                <a:solidFill>
                  <a:srgbClr val="FF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FF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merupakan</a:t>
            </a:r>
            <a:r>
              <a:rPr lang="en-ID" sz="1800" b="1" dirty="0">
                <a:solidFill>
                  <a:srgbClr val="FF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FF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Faktur</a:t>
            </a:r>
            <a:r>
              <a:rPr lang="en-ID" sz="1800" b="1" dirty="0">
                <a:solidFill>
                  <a:srgbClr val="FF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FF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Pajak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ID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9" name="object 33">
            <a:extLst>
              <a:ext uri="{FF2B5EF4-FFF2-40B4-BE49-F238E27FC236}">
                <a16:creationId xmlns:a16="http://schemas.microsoft.com/office/drawing/2014/main" id="{6414B511-64D9-447F-8AC2-550802A6FADC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object 42">
            <a:extLst>
              <a:ext uri="{FF2B5EF4-FFF2-40B4-BE49-F238E27FC236}">
                <a16:creationId xmlns:a16="http://schemas.microsoft.com/office/drawing/2014/main" id="{65364717-97BD-4B0B-8505-D57ACD952958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Contoh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Kasus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Batas Waktu </a:t>
            </a:r>
            <a:r>
              <a:rPr lang="en-ID" sz="2800" b="1" i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Upload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i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Flowchart: Delay 21">
            <a:extLst>
              <a:ext uri="{FF2B5EF4-FFF2-40B4-BE49-F238E27FC236}">
                <a16:creationId xmlns:a16="http://schemas.microsoft.com/office/drawing/2014/main" id="{404E9250-374A-4D5E-A0DD-BF06B040C5CB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3.5.1</a:t>
            </a:r>
          </a:p>
        </p:txBody>
      </p:sp>
    </p:spTree>
    <p:extLst>
      <p:ext uri="{BB962C8B-B14F-4D97-AF65-F5344CB8AC3E}">
        <p14:creationId xmlns:p14="http://schemas.microsoft.com/office/powerpoint/2010/main" val="4252988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9" name="object 33">
            <a:extLst>
              <a:ext uri="{FF2B5EF4-FFF2-40B4-BE49-F238E27FC236}">
                <a16:creationId xmlns:a16="http://schemas.microsoft.com/office/drawing/2014/main" id="{6414B511-64D9-447F-8AC2-550802A6FADC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object 42">
            <a:extLst>
              <a:ext uri="{FF2B5EF4-FFF2-40B4-BE49-F238E27FC236}">
                <a16:creationId xmlns:a16="http://schemas.microsoft.com/office/drawing/2014/main" id="{65364717-97BD-4B0B-8505-D57ACD952958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Penjualan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sebagai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i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5EDF47-71D5-45B6-AEBC-0C8AC94E588B}"/>
              </a:ext>
            </a:extLst>
          </p:cNvPr>
          <p:cNvSpPr txBox="1"/>
          <p:nvPr/>
        </p:nvSpPr>
        <p:spPr>
          <a:xfrm>
            <a:off x="5413247" y="1441065"/>
            <a:ext cx="591351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penjualan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(</a:t>
            </a:r>
            <a:r>
              <a:rPr lang="en-US" sz="20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invoice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) yang </a:t>
            </a: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diterbitkan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oleh PKP </a:t>
            </a:r>
            <a:r>
              <a:rPr lang="en-US" sz="2000" b="1" dirty="0" err="1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termasuk</a:t>
            </a:r>
            <a:r>
              <a:rPr lang="en-US" sz="2000" b="1" dirty="0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sz="2000" b="1" dirty="0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pengertian</a:t>
            </a:r>
            <a:r>
              <a:rPr lang="en-US" sz="2000" b="1" dirty="0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b="1" i="1" dirty="0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e-</a:t>
            </a:r>
            <a:r>
              <a:rPr lang="en-US" sz="2000" b="1" dirty="0" err="1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sepanjang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: </a:t>
            </a:r>
            <a:endParaRPr lang="en-ID" sz="2000" dirty="0">
              <a:solidFill>
                <a:srgbClr val="002060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265113" lvl="0" indent="-265113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dicantumkan</a:t>
            </a:r>
            <a:r>
              <a:rPr lang="x-none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  </a:t>
            </a:r>
            <a:r>
              <a:rPr lang="en-US" sz="20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keterangan</a:t>
            </a:r>
            <a:r>
              <a:rPr lang="en-US" sz="20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sebagaimana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dimaksud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Pasal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5 PER; dan</a:t>
            </a:r>
            <a:endParaRPr lang="en-ID" sz="2000" dirty="0">
              <a:solidFill>
                <a:srgbClr val="002060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265113" lvl="0" indent="-265113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diunggah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(di-</a:t>
            </a:r>
            <a:r>
              <a:rPr lang="en-US" sz="20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upload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) </a:t>
            </a: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dengan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menggunakan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aplikasi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e-</a:t>
            </a: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Host-to-Host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dan</a:t>
            </a:r>
            <a:r>
              <a:rPr lang="x-none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 </a:t>
            </a: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memperoleh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persetujuan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dari</a:t>
            </a:r>
            <a:r>
              <a:rPr lang="en-US" sz="20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DJP </a:t>
            </a:r>
            <a:r>
              <a:rPr lang="en-US" sz="20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paling </a:t>
            </a:r>
            <a:r>
              <a:rPr lang="en-US" sz="20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lambat</a:t>
            </a:r>
            <a:r>
              <a:rPr lang="en-US" sz="20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tanggal</a:t>
            </a:r>
            <a:r>
              <a:rPr lang="en-US" sz="20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15 </a:t>
            </a:r>
            <a:r>
              <a:rPr lang="en-US" sz="20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bulan</a:t>
            </a:r>
            <a:r>
              <a:rPr lang="en-US" sz="20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berikutnya</a:t>
            </a:r>
            <a:r>
              <a:rPr lang="en-US" sz="20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setela</a:t>
            </a:r>
            <a:r>
              <a:rPr lang="en-US" sz="20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h</a:t>
            </a:r>
            <a:r>
              <a:rPr lang="en-US" sz="20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tanggal</a:t>
            </a:r>
            <a:r>
              <a:rPr lang="en-US" sz="20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pembuatan</a:t>
            </a:r>
            <a:r>
              <a:rPr lang="en-US" sz="20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e-</a:t>
            </a:r>
            <a:r>
              <a:rPr lang="en-US" sz="20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20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  <a:endParaRPr lang="en-ID" sz="2000" dirty="0">
              <a:solidFill>
                <a:srgbClr val="002060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5C3A12C-75F7-4ADC-BABE-09EF17B4EB33}"/>
              </a:ext>
            </a:extLst>
          </p:cNvPr>
          <p:cNvSpPr/>
          <p:nvPr/>
        </p:nvSpPr>
        <p:spPr>
          <a:xfrm>
            <a:off x="10392219" y="1434399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7E9351B-C0B4-4A04-8C32-D0402C98B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10896651" y="1361370"/>
            <a:ext cx="672434" cy="391305"/>
          </a:xfrm>
          <a:prstGeom prst="rect">
            <a:avLst/>
          </a:prstGeom>
        </p:spPr>
      </p:pic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C61CFFAD-5F29-42D1-92D4-54D4AE300AD3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3.6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37" y="1172851"/>
            <a:ext cx="4351948" cy="412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47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C7527-C5BD-482F-89BC-FC648E9F3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09" y="2643799"/>
            <a:ext cx="4534048" cy="3827580"/>
          </a:xfrm>
          <a:prstGeom prst="rect">
            <a:avLst/>
          </a:prstGeom>
          <a:effectLst>
            <a:outerShdw blurRad="101600" dist="38100" dir="2700000" algn="tl" rotWithShape="0">
              <a:srgbClr val="00B050">
                <a:alpha val="40000"/>
              </a:srgbClr>
            </a:outerShdw>
          </a:effectLst>
        </p:spPr>
      </p:pic>
      <p:sp>
        <p:nvSpPr>
          <p:cNvPr id="24" name="Rectangle: Rounded Corners 27">
            <a:extLst>
              <a:ext uri="{FF2B5EF4-FFF2-40B4-BE49-F238E27FC236}">
                <a16:creationId xmlns:a16="http://schemas.microsoft.com/office/drawing/2014/main" id="{86F58CBD-DA0F-4128-B5DC-CE7B4A094FD2}"/>
              </a:ext>
            </a:extLst>
          </p:cNvPr>
          <p:cNvSpPr/>
          <p:nvPr/>
        </p:nvSpPr>
        <p:spPr>
          <a:xfrm>
            <a:off x="6080760" y="1568610"/>
            <a:ext cx="5351346" cy="2501942"/>
          </a:xfrm>
          <a:prstGeom prst="roundRect">
            <a:avLst>
              <a:gd name="adj" fmla="val 5069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127000" dist="38100" dir="24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Harus </a:t>
            </a:r>
            <a:r>
              <a:rPr 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diberikan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keterangan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melalui</a:t>
            </a:r>
            <a:r>
              <a:rPr lang="en-US" sz="2000" b="1" dirty="0">
                <a:solidFill>
                  <a:srgbClr val="0000FF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aplikasi</a:t>
            </a:r>
            <a:r>
              <a:rPr lang="en-US" sz="2000" b="1" dirty="0">
                <a:solidFill>
                  <a:srgbClr val="0000FF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b="1" i="1" dirty="0">
                <a:solidFill>
                  <a:srgbClr val="0000FF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e</a:t>
            </a:r>
            <a:r>
              <a:rPr lang="en-US" sz="2000" b="1" dirty="0">
                <a:solidFill>
                  <a:srgbClr val="0000FF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-</a:t>
            </a:r>
            <a:r>
              <a:rPr lang="en-US" sz="2000" b="1" dirty="0" err="1">
                <a:solidFill>
                  <a:srgbClr val="0000FF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2000" dirty="0">
                <a:solidFill>
                  <a:srgbClr val="0000FF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mengenai</a:t>
            </a:r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:</a:t>
            </a:r>
          </a:p>
          <a:p>
            <a:pPr marL="265113" lvl="0" indent="-26511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PPN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PPN dan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PPnBM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tidak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dipungut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dibebaskan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ditanggung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pemerintah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; dan</a:t>
            </a:r>
            <a:endParaRPr lang="en-ID" dirty="0">
              <a:solidFill>
                <a:srgbClr val="002060"/>
              </a:solidFill>
              <a:latin typeface="Segoe UI" panose="020B0502040204020203" pitchFamily="34" charset="0"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265113" lvl="0" indent="-26511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peraturan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perundang-undangan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di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bidang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perpajakan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US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mendasarinya</a:t>
            </a:r>
            <a:r>
              <a:rPr lang="en-US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  <a:endParaRPr lang="en-ID" dirty="0">
              <a:solidFill>
                <a:srgbClr val="002060"/>
              </a:solidFill>
              <a:latin typeface="Segoe UI" panose="020B0502040204020203" pitchFamily="34" charset="0"/>
              <a:ea typeface="SimSun" panose="02010600030101010101" pitchFamily="2" charset="-122"/>
              <a:cs typeface="Segoe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6" name="object 33">
            <a:extLst>
              <a:ext uri="{FF2B5EF4-FFF2-40B4-BE49-F238E27FC236}">
                <a16:creationId xmlns:a16="http://schemas.microsoft.com/office/drawing/2014/main" id="{76A9550E-5D1B-4694-AD56-6014101E3624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object 42">
            <a:extLst>
              <a:ext uri="{FF2B5EF4-FFF2-40B4-BE49-F238E27FC236}">
                <a16:creationId xmlns:a16="http://schemas.microsoft.com/office/drawing/2014/main" id="{4D56986F-A763-4901-9B66-89459727ABA8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Cap/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Keterangan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Fasilitas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PPN/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PPnBM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A85ED7E-8B21-4975-BBEC-F0FC40EDF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10710512" y="1479516"/>
            <a:ext cx="672434" cy="391305"/>
          </a:xfrm>
          <a:prstGeom prst="rect">
            <a:avLst/>
          </a:prstGeom>
        </p:spPr>
      </p:pic>
      <p:sp>
        <p:nvSpPr>
          <p:cNvPr id="19" name="Flowchart: Delay 18">
            <a:extLst>
              <a:ext uri="{FF2B5EF4-FFF2-40B4-BE49-F238E27FC236}">
                <a16:creationId xmlns:a16="http://schemas.microsoft.com/office/drawing/2014/main" id="{DB428706-6B53-47DD-A023-442F7514EB24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3.7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7045" y="2373062"/>
            <a:ext cx="4581251" cy="1055608"/>
          </a:xfrm>
          <a:prstGeom prst="roundRect">
            <a:avLst/>
          </a:prstGeom>
          <a:noFill/>
          <a:ln w="1270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2800" dirty="0">
                <a:solidFill>
                  <a:srgbClr val="0070C0"/>
                </a:solidFill>
                <a:latin typeface="Franklin Gothic Heavy" panose="020B0903020102020204" pitchFamily="34" charset="0"/>
                <a:cs typeface="Segoe UI" pitchFamily="34" charset="0"/>
              </a:rPr>
              <a:t>PPN ATAU PPN &amp; </a:t>
            </a:r>
            <a:r>
              <a:rPr lang="en-US" sz="2800" dirty="0" err="1">
                <a:solidFill>
                  <a:srgbClr val="0070C0"/>
                </a:solidFill>
                <a:latin typeface="Franklin Gothic Heavy" panose="020B0903020102020204" pitchFamily="34" charset="0"/>
                <a:cs typeface="Segoe UI" pitchFamily="34" charset="0"/>
              </a:rPr>
              <a:t>PPnBM</a:t>
            </a:r>
            <a:r>
              <a:rPr lang="en-US" sz="2800" dirty="0">
                <a:solidFill>
                  <a:srgbClr val="0070C0"/>
                </a:solidFill>
                <a:latin typeface="Franklin Gothic Heavy" panose="020B0903020102020204" pitchFamily="34" charset="0"/>
                <a:cs typeface="Segoe UI" pitchFamily="34" charset="0"/>
              </a:rPr>
              <a:t> </a:t>
            </a:r>
            <a:r>
              <a:rPr lang="en-US" sz="2600" dirty="0">
                <a:solidFill>
                  <a:srgbClr val="0070C0"/>
                </a:solidFill>
                <a:latin typeface="Franklin Gothic Heavy" panose="020B0903020102020204" pitchFamily="34" charset="0"/>
                <a:cs typeface="Segoe UI" pitchFamily="34" charset="0"/>
              </a:rPr>
              <a:t>DIBEBASKAN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7045" y="1045414"/>
            <a:ext cx="4623051" cy="1055608"/>
          </a:xfrm>
          <a:prstGeom prst="roundRect">
            <a:avLst/>
          </a:prstGeom>
          <a:noFill/>
          <a:ln w="127000">
            <a:solidFill>
              <a:srgbClr val="007033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2800" dirty="0">
                <a:solidFill>
                  <a:srgbClr val="00642D"/>
                </a:solidFill>
                <a:latin typeface="Franklin Gothic Heavy" panose="020B0903020102020204" pitchFamily="34" charset="0"/>
                <a:cs typeface="Segoe UI" pitchFamily="34" charset="0"/>
              </a:rPr>
              <a:t>PPN ATAU PPN &amp; </a:t>
            </a:r>
            <a:r>
              <a:rPr lang="en-US" sz="2800" dirty="0" err="1">
                <a:solidFill>
                  <a:srgbClr val="00642D"/>
                </a:solidFill>
                <a:latin typeface="Franklin Gothic Heavy" panose="020B0903020102020204" pitchFamily="34" charset="0"/>
                <a:cs typeface="Segoe UI" pitchFamily="34" charset="0"/>
              </a:rPr>
              <a:t>PPnBM</a:t>
            </a:r>
            <a:r>
              <a:rPr lang="en-US" sz="2800" dirty="0">
                <a:solidFill>
                  <a:srgbClr val="00642D"/>
                </a:solidFill>
                <a:latin typeface="Franklin Gothic Heavy" panose="020B0903020102020204" pitchFamily="34" charset="0"/>
                <a:cs typeface="Segoe UI" pitchFamily="34" charset="0"/>
              </a:rPr>
              <a:t> </a:t>
            </a:r>
            <a:r>
              <a:rPr lang="en-US" sz="2600" dirty="0">
                <a:solidFill>
                  <a:srgbClr val="00642D"/>
                </a:solidFill>
                <a:latin typeface="Franklin Gothic Heavy" panose="020B0903020102020204" pitchFamily="34" charset="0"/>
                <a:cs typeface="Segoe UI" pitchFamily="34" charset="0"/>
              </a:rPr>
              <a:t>TIDAK DIPUNGUT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7045" y="3700710"/>
            <a:ext cx="4581251" cy="1021556"/>
          </a:xfrm>
          <a:prstGeom prst="roundRect">
            <a:avLst/>
          </a:prstGeom>
          <a:noFill/>
          <a:ln w="1270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  <a:cs typeface="Segoe UI" pitchFamily="34" charset="0"/>
              </a:rPr>
              <a:t>PPN ATAU PPN &amp;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  <a:cs typeface="Segoe UI" pitchFamily="34" charset="0"/>
              </a:rPr>
              <a:t>PPnBM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  <a:cs typeface="Segoe UI" pitchFamily="34" charset="0"/>
              </a:rPr>
              <a:t> </a:t>
            </a:r>
            <a:r>
              <a:rPr lang="en-US" sz="2600" dirty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  <a:cs typeface="Segoe UI" pitchFamily="34" charset="0"/>
              </a:rPr>
              <a:t>DITANGGUNG PEMERINTAH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39C0D92-A254-45E9-A719-F28B711FE935}"/>
              </a:ext>
            </a:extLst>
          </p:cNvPr>
          <p:cNvSpPr/>
          <p:nvPr/>
        </p:nvSpPr>
        <p:spPr>
          <a:xfrm rot="5400000">
            <a:off x="3943979" y="2648815"/>
            <a:ext cx="3574697" cy="341171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CCA978-CD3C-4805-A2E7-81466590FE13}"/>
              </a:ext>
            </a:extLst>
          </p:cNvPr>
          <p:cNvSpPr/>
          <p:nvPr/>
        </p:nvSpPr>
        <p:spPr>
          <a:xfrm>
            <a:off x="7226709" y="4345739"/>
            <a:ext cx="1386349" cy="1229032"/>
          </a:xfrm>
          <a:prstGeom prst="ellipse">
            <a:avLst/>
          </a:prstGeom>
          <a:noFill/>
          <a:ln w="1270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3832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684159C-1CCA-4D60-BF5C-437F67F4F9DE}"/>
              </a:ext>
            </a:extLst>
          </p:cNvPr>
          <p:cNvSpPr/>
          <p:nvPr/>
        </p:nvSpPr>
        <p:spPr>
          <a:xfrm>
            <a:off x="3866299" y="832113"/>
            <a:ext cx="7442768" cy="4860761"/>
          </a:xfrm>
          <a:prstGeom prst="roundRect">
            <a:avLst>
              <a:gd name="adj" fmla="val 5069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41338" marR="0" lvl="0" indent="-198438" algn="just" defTabSz="914400" rtl="0" eaLnBrk="1" fontAlgn="auto" latinLnBrk="0" hangingPunct="1"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D</a:t>
            </a:r>
            <a:r>
              <a:rPr kumimoji="0" lang="id-ID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ilakukan oleh PKP yang membuat </a:t>
            </a:r>
            <a:r>
              <a:rPr kumimoji="0" lang="en-ID" sz="17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Faktur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Pajak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dengan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ea typeface="+mn-ea"/>
                <a:cs typeface="Segoe UI" panose="020B0502040204020203" pitchFamily="34" charset="0"/>
              </a:rPr>
              <a:t>menggunakan</a:t>
            </a:r>
            <a:r>
              <a:rPr kumimoji="0" lang="en-ID" sz="17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ea typeface="+mn-ea"/>
                <a:cs typeface="Segoe UI" panose="020B0502040204020203" pitchFamily="34" charset="0"/>
              </a:rPr>
              <a:t>aplikasi</a:t>
            </a:r>
            <a:r>
              <a:rPr kumimoji="0" lang="en-ID" sz="17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ea typeface="+mn-ea"/>
                <a:cs typeface="Segoe UI" panose="020B0502040204020203" pitchFamily="34" charset="0"/>
              </a:rPr>
              <a:t>e</a:t>
            </a:r>
            <a:r>
              <a:rPr kumimoji="0" lang="en-ID" sz="17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ea typeface="+mn-ea"/>
                <a:cs typeface="Segoe UI" panose="020B0502040204020203" pitchFamily="34" charset="0"/>
              </a:rPr>
              <a:t>-</a:t>
            </a:r>
            <a:r>
              <a:rPr kumimoji="0" lang="en-ID" sz="17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ea typeface="+mn-ea"/>
                <a:cs typeface="Segoe UI" panose="020B0502040204020203" pitchFamily="34" charset="0"/>
              </a:rPr>
              <a:t>Faktur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atas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permintaan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pembeli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BKP/</a:t>
            </a:r>
            <a:r>
              <a:rPr kumimoji="0" lang="en-ID" sz="17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penerima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JKP </a:t>
            </a:r>
            <a:r>
              <a:rPr kumimoji="0" lang="en-ID" sz="17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atau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kemauan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sendiri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.</a:t>
            </a:r>
            <a:endParaRPr lang="en-ID" sz="17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marL="541338" marR="0" lvl="0" indent="-198438" algn="just" defTabSz="914400" rtl="0" eaLnBrk="1" fontAlgn="auto" latinLnBrk="0" hangingPunct="1"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7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SPT Masa PPN Masa </a:t>
            </a:r>
            <a:r>
              <a:rPr lang="en-US" sz="17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x-none" sz="17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  </a:t>
            </a:r>
            <a:r>
              <a:rPr lang="en-US" sz="17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dilaporkannya</a:t>
            </a:r>
            <a:r>
              <a:rPr lang="en-US" sz="17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7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7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US" sz="17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diganti</a:t>
            </a:r>
            <a:r>
              <a:rPr lang="en-US" sz="17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masih</a:t>
            </a:r>
            <a:r>
              <a:rPr lang="en-US" sz="17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7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dapat</a:t>
            </a:r>
            <a:r>
              <a:rPr lang="en-US" sz="17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7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disampaikan</a:t>
            </a:r>
            <a:r>
              <a:rPr lang="en-US" sz="17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7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sz="17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7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dilakukan</a:t>
            </a:r>
            <a:r>
              <a:rPr lang="en-US" sz="17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7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pembetulan</a:t>
            </a:r>
            <a:r>
              <a:rPr lang="en-US" sz="17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7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sesuai</a:t>
            </a:r>
            <a:r>
              <a:rPr lang="en-US" sz="17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7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ketentuan</a:t>
            </a:r>
            <a:r>
              <a:rPr lang="en-US" sz="17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  <a:endParaRPr lang="en-ID" sz="1700" dirty="0">
              <a:solidFill>
                <a:srgbClr val="002060"/>
              </a:solidFill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541338" marR="0" lvl="0" indent="-198438" algn="just" defTabSz="914400" rtl="0" eaLnBrk="1" fontAlgn="auto" latinLnBrk="0" hangingPunct="1"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NSFP</a:t>
            </a:r>
            <a:r>
              <a:rPr kumimoji="0" lang="id-ID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Faktur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Pajak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pengganti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id-ID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sama</a:t>
            </a:r>
            <a:r>
              <a:rPr kumimoji="0" lang="en-ID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dengan</a:t>
            </a:r>
            <a:r>
              <a:rPr kumimoji="0" lang="en-ID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NSFP </a:t>
            </a:r>
            <a:r>
              <a:rPr kumimoji="0" lang="en-ID" sz="17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Faktur</a:t>
            </a:r>
            <a:r>
              <a:rPr kumimoji="0" lang="en-ID" sz="17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Pajak</a:t>
            </a:r>
            <a:r>
              <a:rPr kumimoji="0" lang="en-ID" sz="17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yang </a:t>
            </a:r>
            <a:r>
              <a:rPr kumimoji="0" lang="en-ID" sz="17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diganti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.</a:t>
            </a:r>
            <a:endParaRPr lang="en-ID" sz="17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marL="541338" marR="0" lvl="0" indent="-198438" algn="just" defTabSz="914400" rtl="0" eaLnBrk="1" fontAlgn="auto" latinLnBrk="0" hangingPunct="1"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K</a:t>
            </a:r>
            <a:r>
              <a:rPr kumimoji="0" lang="id-ID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ode </a:t>
            </a:r>
            <a:r>
              <a:rPr lang="en-ID" sz="1700" b="1" dirty="0">
                <a:solidFill>
                  <a:srgbClr val="002060"/>
                </a:solidFill>
                <a:cs typeface="Segoe UI" panose="020B0502040204020203" pitchFamily="34" charset="0"/>
              </a:rPr>
              <a:t>s</a:t>
            </a:r>
            <a:r>
              <a:rPr kumimoji="0" lang="en-ID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tatus </a:t>
            </a:r>
            <a:r>
              <a:rPr kumimoji="0" lang="en-ID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diisi</a:t>
            </a:r>
            <a:r>
              <a:rPr kumimoji="0" lang="en-ID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1 (</a:t>
            </a:r>
            <a:r>
              <a:rPr kumimoji="0" lang="en-ID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satu</a:t>
            </a:r>
            <a:r>
              <a:rPr kumimoji="0" lang="en-ID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)</a:t>
            </a:r>
            <a:r>
              <a:rPr kumimoji="0" lang="en-ID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, </a:t>
            </a:r>
            <a:r>
              <a:rPr kumimoji="0" lang="en-ID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kode</a:t>
            </a:r>
            <a:r>
              <a:rPr kumimoji="0" lang="en-ID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t</a:t>
            </a:r>
            <a:r>
              <a:rPr kumimoji="0" lang="en-ID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ransaksi</a:t>
            </a:r>
            <a:r>
              <a:rPr kumimoji="0" lang="en-ID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yang </a:t>
            </a:r>
            <a:r>
              <a:rPr kumimoji="0" lang="en-ID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digunakan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sesuai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peruntukan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.</a:t>
            </a:r>
            <a:endParaRPr kumimoji="0" lang="id-ID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ea typeface="+mn-ea"/>
              <a:cs typeface="Segoe UI" panose="020B0502040204020203" pitchFamily="34" charset="0"/>
            </a:endParaRPr>
          </a:p>
          <a:p>
            <a:pPr marL="541338" marR="0" lvl="0" indent="-198438" algn="just" defTabSz="914400" rtl="0" eaLnBrk="1" fontAlgn="auto" latinLnBrk="0" hangingPunct="1"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Tanggal</a:t>
            </a:r>
            <a:r>
              <a:rPr kumimoji="0" lang="en-ID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Faktur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Pajak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p</a:t>
            </a:r>
            <a:r>
              <a:rPr kumimoji="0" lang="id-ID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engganti </a:t>
            </a:r>
            <a:r>
              <a:rPr kumimoji="0" lang="en-ID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yaitu</a:t>
            </a:r>
            <a:r>
              <a:rPr kumimoji="0" lang="en-ID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id-ID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tanggal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pada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saat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Faktur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Pajak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pengganti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7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dibuat</a:t>
            </a:r>
            <a:r>
              <a:rPr kumimoji="0" lang="en-ID" sz="17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ea typeface="+mn-ea"/>
                <a:cs typeface="Segoe UI" panose="020B0502040204020203" pitchFamily="34" charset="0"/>
              </a:rPr>
              <a:t>.</a:t>
            </a:r>
            <a:endParaRPr kumimoji="0" lang="id-ID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ea typeface="+mn-ea"/>
              <a:cs typeface="Segoe UI" panose="020B0502040204020203" pitchFamily="34" charset="0"/>
            </a:endParaRPr>
          </a:p>
          <a:p>
            <a:pPr marL="541338" marR="0" lvl="0" indent="-198438" algn="just" defTabSz="914400" rtl="0" eaLnBrk="1" fontAlgn="auto" latinLnBrk="0" hangingPunct="1"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hal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PKP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penjual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telah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melaporkan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diganti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SPT Masa PPN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maka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PKP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penjual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b="1" dirty="0" err="1">
                <a:solidFill>
                  <a:srgbClr val="002060"/>
                </a:solidFill>
                <a:cs typeface="Segoe UI" panose="020B0502040204020203" pitchFamily="34" charset="0"/>
              </a:rPr>
              <a:t>harus</a:t>
            </a:r>
            <a:r>
              <a:rPr lang="en-ID" sz="17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b="1" dirty="0" err="1">
                <a:solidFill>
                  <a:srgbClr val="002060"/>
                </a:solidFill>
                <a:cs typeface="Segoe UI" panose="020B0502040204020203" pitchFamily="34" charset="0"/>
              </a:rPr>
              <a:t>melakukan</a:t>
            </a:r>
            <a:r>
              <a:rPr lang="en-ID" sz="17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b="1" dirty="0" err="1">
                <a:solidFill>
                  <a:srgbClr val="002060"/>
                </a:solidFill>
                <a:cs typeface="Segoe UI" panose="020B0502040204020203" pitchFamily="34" charset="0"/>
              </a:rPr>
              <a:t>pembetulan</a:t>
            </a:r>
            <a:r>
              <a:rPr lang="en-ID" sz="1700" b="1" dirty="0">
                <a:solidFill>
                  <a:srgbClr val="002060"/>
                </a:solidFill>
                <a:cs typeface="Segoe UI" panose="020B0502040204020203" pitchFamily="34" charset="0"/>
              </a:rPr>
              <a:t> SPT Masa PPN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bersangkutan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untuk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melaporkan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pengganti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  <a:endParaRPr kumimoji="0" lang="en-ID" sz="17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ea typeface="+mn-ea"/>
              <a:cs typeface="Segoe UI" panose="020B0502040204020203" pitchFamily="34" charset="0"/>
            </a:endParaRPr>
          </a:p>
          <a:p>
            <a:pPr marL="541338" indent="-198438" algn="just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hal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PKP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pembeli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telah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melaporkan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diganti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SPT Masa PPN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maka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PKP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pembeli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b="1" dirty="0" err="1">
                <a:solidFill>
                  <a:srgbClr val="002060"/>
                </a:solidFill>
                <a:cs typeface="Segoe UI" panose="020B0502040204020203" pitchFamily="34" charset="0"/>
              </a:rPr>
              <a:t>harus</a:t>
            </a:r>
            <a:r>
              <a:rPr lang="en-ID" sz="17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b="1" dirty="0" err="1">
                <a:solidFill>
                  <a:srgbClr val="002060"/>
                </a:solidFill>
                <a:cs typeface="Segoe UI" panose="020B0502040204020203" pitchFamily="34" charset="0"/>
              </a:rPr>
              <a:t>melakukan</a:t>
            </a:r>
            <a:r>
              <a:rPr lang="en-ID" sz="17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b="1" dirty="0" err="1">
                <a:solidFill>
                  <a:srgbClr val="002060"/>
                </a:solidFill>
                <a:cs typeface="Segoe UI" panose="020B0502040204020203" pitchFamily="34" charset="0"/>
              </a:rPr>
              <a:t>pembetulan</a:t>
            </a:r>
            <a:r>
              <a:rPr lang="en-ID" sz="1700" b="1" dirty="0">
                <a:solidFill>
                  <a:srgbClr val="002060"/>
                </a:solidFill>
                <a:cs typeface="Segoe UI" panose="020B0502040204020203" pitchFamily="34" charset="0"/>
              </a:rPr>
              <a:t> SPT Masa PPN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bersangkutan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untuk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melaporkan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700" dirty="0" err="1">
                <a:solidFill>
                  <a:srgbClr val="002060"/>
                </a:solidFill>
                <a:cs typeface="Segoe UI" panose="020B0502040204020203" pitchFamily="34" charset="0"/>
              </a:rPr>
              <a:t>pengganti</a:t>
            </a:r>
            <a:r>
              <a:rPr lang="en-ID" sz="17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  <a:p>
            <a:pPr algn="ctr"/>
            <a:endParaRPr lang="en-ID" sz="17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6F58CBD-DA0F-4128-B5DC-CE7B4A094FD2}"/>
              </a:ext>
            </a:extLst>
          </p:cNvPr>
          <p:cNvSpPr/>
          <p:nvPr/>
        </p:nvSpPr>
        <p:spPr>
          <a:xfrm>
            <a:off x="633263" y="1823152"/>
            <a:ext cx="3469775" cy="1254349"/>
          </a:xfrm>
          <a:prstGeom prst="roundRect">
            <a:avLst>
              <a:gd name="adj" fmla="val 5069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cs typeface="Segoe UI" panose="020B0502040204020203" pitchFamily="34" charset="0"/>
              </a:rPr>
              <a:t>S</a:t>
            </a:r>
            <a:r>
              <a:rPr lang="id-ID" dirty="0">
                <a:solidFill>
                  <a:srgbClr val="002060"/>
                </a:solidFill>
                <a:cs typeface="Segoe UI" panose="020B0502040204020203" pitchFamily="34" charset="0"/>
              </a:rPr>
              <a:t>alah dalam pengisian/penulisan sehingga tidak memuat keterangan yang benar, lengkap, dan jelas</a:t>
            </a:r>
            <a:r>
              <a:rPr lang="en-US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  <a:endParaRPr lang="id-ID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C9EAF4C-1B62-48AE-BA5F-070BE193B073}"/>
              </a:ext>
            </a:extLst>
          </p:cNvPr>
          <p:cNvGrpSpPr/>
          <p:nvPr/>
        </p:nvGrpSpPr>
        <p:grpSpPr>
          <a:xfrm>
            <a:off x="440176" y="6206687"/>
            <a:ext cx="5655824" cy="461665"/>
            <a:chOff x="117987" y="6016699"/>
            <a:chExt cx="6041904" cy="461665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61C154B-FEF7-4D8B-8184-5985E688A173}"/>
                </a:ext>
              </a:extLst>
            </p:cNvPr>
            <p:cNvSpPr txBox="1"/>
            <p:nvPr/>
          </p:nvSpPr>
          <p:spPr>
            <a:xfrm>
              <a:off x="117987" y="6016699"/>
              <a:ext cx="604190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Dengan implementasi </a:t>
              </a:r>
              <a:r>
                <a:rPr kumimoji="0" lang="en-ID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</a:t>
              </a:r>
              <a:r>
                <a:rPr kumimoji="0" lang="id-ID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plikasi </a:t>
              </a:r>
              <a:r>
                <a:rPr kumimoji="0" lang="id-ID" sz="12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e</a:t>
              </a:r>
              <a:r>
                <a:rPr kumimoji="0" lang="id-ID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-Faktur</a:t>
              </a:r>
              <a:r>
                <a:rPr kumimoji="0" lang="en-ID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 3.0</a:t>
              </a:r>
              <a:r>
                <a:rPr kumimoji="0" lang="id-ID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ID" sz="12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pelaporan</a:t>
              </a:r>
              <a:r>
                <a:rPr lang="en-ID" sz="12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200" i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e-</a:t>
              </a:r>
              <a:r>
                <a:rPr lang="en-ID" sz="12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Faktur</a:t>
              </a:r>
              <a:r>
                <a:rPr lang="en-ID" sz="12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2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pengganti</a:t>
              </a:r>
              <a:r>
                <a:rPr lang="en-ID" sz="12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kumimoji="0" lang="id-ID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dilakukan </a:t>
              </a:r>
              <a:r>
                <a:rPr kumimoji="0" lang="en-ID" sz="120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secara</a:t>
              </a:r>
              <a:r>
                <a:rPr kumimoji="0" lang="en-ID" sz="120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kumimoji="0" lang="en-ID" sz="12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prepopulated</a:t>
              </a:r>
              <a:r>
                <a:rPr kumimoji="0" lang="en-ID" sz="120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kumimoji="0" lang="id-ID" sz="1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3F5702F-06B6-4DF2-9CBD-89A33E44ED8C}"/>
                </a:ext>
              </a:extLst>
            </p:cNvPr>
            <p:cNvCxnSpPr>
              <a:cxnSpLocks/>
            </p:cNvCxnSpPr>
            <p:nvPr/>
          </p:nvCxnSpPr>
          <p:spPr>
            <a:xfrm>
              <a:off x="188405" y="6018595"/>
              <a:ext cx="3076596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50FEC-F99B-496C-A6C7-3B632E3FA23C}"/>
              </a:ext>
            </a:extLst>
          </p:cNvPr>
          <p:cNvGrpSpPr/>
          <p:nvPr/>
        </p:nvGrpSpPr>
        <p:grpSpPr>
          <a:xfrm>
            <a:off x="625993" y="1238493"/>
            <a:ext cx="3479104" cy="526748"/>
            <a:chOff x="194759" y="1080239"/>
            <a:chExt cx="3479104" cy="52674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33966F2-1E1F-43DE-A7DE-434E57A8EF55}"/>
                </a:ext>
              </a:extLst>
            </p:cNvPr>
            <p:cNvSpPr/>
            <p:nvPr/>
          </p:nvSpPr>
          <p:spPr>
            <a:xfrm>
              <a:off x="194759" y="1080239"/>
              <a:ext cx="3479104" cy="526748"/>
            </a:xfrm>
            <a:prstGeom prst="roundRect">
              <a:avLst>
                <a:gd name="adj" fmla="val 5069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199F820-BA30-480F-A8C6-FC14AA76FEBB}"/>
                </a:ext>
              </a:extLst>
            </p:cNvPr>
            <p:cNvSpPr txBox="1"/>
            <p:nvPr/>
          </p:nvSpPr>
          <p:spPr>
            <a:xfrm>
              <a:off x="432036" y="1148107"/>
              <a:ext cx="30337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  <a:cs typeface="Segoe UI" panose="020B0502040204020203" pitchFamily="34" charset="0"/>
                </a:rPr>
                <a:t>Pembetulan/Penggantian</a:t>
              </a:r>
              <a:endPara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40" name="object 33">
            <a:extLst>
              <a:ext uri="{FF2B5EF4-FFF2-40B4-BE49-F238E27FC236}">
                <a16:creationId xmlns:a16="http://schemas.microsoft.com/office/drawing/2014/main" id="{E5E25D7F-5E36-4F0F-B9A7-0A045D1E39D4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object 42">
            <a:extLst>
              <a:ext uri="{FF2B5EF4-FFF2-40B4-BE49-F238E27FC236}">
                <a16:creationId xmlns:a16="http://schemas.microsoft.com/office/drawing/2014/main" id="{13A73A85-538D-4812-ABA1-985AE9760540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Tata Cara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Pembetulan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Penggantian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Flowchart: Delay 29">
            <a:extLst>
              <a:ext uri="{FF2B5EF4-FFF2-40B4-BE49-F238E27FC236}">
                <a16:creationId xmlns:a16="http://schemas.microsoft.com/office/drawing/2014/main" id="{E68F0E13-C01F-46EF-9D25-D881DD66C525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4.1</a:t>
            </a:r>
          </a:p>
        </p:txBody>
      </p:sp>
    </p:spTree>
    <p:extLst>
      <p:ext uri="{BB962C8B-B14F-4D97-AF65-F5344CB8AC3E}">
        <p14:creationId xmlns:p14="http://schemas.microsoft.com/office/powerpoint/2010/main" val="1404317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684159C-1CCA-4D60-BF5C-437F67F4F9DE}"/>
              </a:ext>
            </a:extLst>
          </p:cNvPr>
          <p:cNvSpPr/>
          <p:nvPr/>
        </p:nvSpPr>
        <p:spPr>
          <a:xfrm>
            <a:off x="3866299" y="832113"/>
            <a:ext cx="7442768" cy="5254057"/>
          </a:xfrm>
          <a:prstGeom prst="roundRect">
            <a:avLst>
              <a:gd name="adj" fmla="val 5069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41338" marR="0" lvl="0" indent="-198438" defTabSz="914400" rtl="0" eaLnBrk="1" fontAlgn="auto" latinLnBrk="0" hangingPunct="1"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D</a:t>
            </a:r>
            <a:r>
              <a:rPr lang="id-ID" sz="1600" dirty="0">
                <a:solidFill>
                  <a:srgbClr val="002060"/>
                </a:solidFill>
                <a:cs typeface="Segoe UI" panose="020B0502040204020203" pitchFamily="34" charset="0"/>
              </a:rPr>
              <a:t>ilakukan oleh PKP yang membuat Faktur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dengan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cs typeface="Segoe UI" panose="020B0502040204020203" pitchFamily="34" charset="0"/>
              </a:rPr>
              <a:t>menggunakan</a:t>
            </a:r>
            <a:r>
              <a:rPr lang="en-US" sz="1600" b="1" dirty="0">
                <a:solidFill>
                  <a:srgbClr val="C00000"/>
                </a:solidFill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cs typeface="Segoe UI" panose="020B0502040204020203" pitchFamily="34" charset="0"/>
              </a:rPr>
              <a:t>aplikasi</a:t>
            </a:r>
            <a:r>
              <a:rPr lang="en-US" sz="1600" b="1" dirty="0">
                <a:solidFill>
                  <a:srgbClr val="C00000"/>
                </a:solidFill>
                <a:cs typeface="Segoe UI" panose="020B0502040204020203" pitchFamily="34" charset="0"/>
              </a:rPr>
              <a:t> </a:t>
            </a:r>
            <a:r>
              <a:rPr lang="en-US" sz="1600" b="1" i="1" dirty="0">
                <a:solidFill>
                  <a:srgbClr val="C00000"/>
                </a:solidFill>
                <a:cs typeface="Segoe UI" panose="020B0502040204020203" pitchFamily="34" charset="0"/>
              </a:rPr>
              <a:t>e</a:t>
            </a:r>
            <a:r>
              <a:rPr lang="en-US" sz="1600" b="1" dirty="0">
                <a:solidFill>
                  <a:srgbClr val="C00000"/>
                </a:solidFill>
                <a:cs typeface="Segoe UI" panose="020B0502040204020203" pitchFamily="34" charset="0"/>
              </a:rPr>
              <a:t>-</a:t>
            </a:r>
            <a:r>
              <a:rPr lang="en-US" sz="1600" b="1" dirty="0" err="1">
                <a:solidFill>
                  <a:srgbClr val="C00000"/>
                </a:solidFill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  <a:endParaRPr lang="id-ID" sz="16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marL="541338" indent="-198438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SPT Masa PPN Masa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x-none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 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dilaporkannya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dibatalkan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masih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dapat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disampaikan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dilakukan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pembetulan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sesuai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ketentuan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marL="541338" marR="0" lvl="0" indent="-198438" defTabSz="914400" rtl="0" eaLnBrk="1" fontAlgn="auto" latinLnBrk="0" hangingPunct="1"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hal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pembatalan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karena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terjadi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pembatalan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transaksi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,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harus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didukung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bukti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/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dokumen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membuktikan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bahwa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telah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terjadi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pembatalan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transaksi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  <a:endParaRPr lang="id-ID" sz="16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marL="541338" indent="-198438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hal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PKP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penjual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belum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melaporkan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dibatalkan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SPT Masa PPN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maka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PKP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penjual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harus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tetap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melaporkan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dibatalkan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tersebut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SPT Masa PPN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dengan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mencantumkan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nilai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DPP, PPN, dan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PPnBM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sebesar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0 (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nol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)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  <a:p>
            <a:pPr marL="541338" indent="-198438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hal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PKP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penjual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telah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melaporkan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dibatalkan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SPT Masa PPN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maka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PKP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pembeli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harus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melakukan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pembetulan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SPT Masa PPN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bersangkutan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dengan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cara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melaporkan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dibatalkan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tersebut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dengan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mencantumkan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nilai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DPP, PPN, dan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PPnBM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sebesar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0 (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nol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)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  <a:p>
            <a:pPr marL="541338" indent="-198438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hal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PKP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pembeli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telah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melaporkan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dibatalkan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SPT Masa PPN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maka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PKP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pembeli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harus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melakukan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pembetulan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SPT Masa PPN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bersangkutan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dengan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cara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melaporkan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dibatalkan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tersebut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dengan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mencantumkan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nilai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DPP, PPN, dan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PPnBM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sebesar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0 (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nol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)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C9EAF4C-1B62-48AE-BA5F-070BE193B073}"/>
              </a:ext>
            </a:extLst>
          </p:cNvPr>
          <p:cNvGrpSpPr/>
          <p:nvPr/>
        </p:nvGrpSpPr>
        <p:grpSpPr>
          <a:xfrm>
            <a:off x="440176" y="6206687"/>
            <a:ext cx="5655824" cy="461665"/>
            <a:chOff x="117987" y="6016699"/>
            <a:chExt cx="6041904" cy="461665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61C154B-FEF7-4D8B-8184-5985E688A173}"/>
                </a:ext>
              </a:extLst>
            </p:cNvPr>
            <p:cNvSpPr txBox="1"/>
            <p:nvPr/>
          </p:nvSpPr>
          <p:spPr>
            <a:xfrm>
              <a:off x="117987" y="6016699"/>
              <a:ext cx="604190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Dengan implementasi </a:t>
              </a:r>
              <a:r>
                <a:rPr kumimoji="0" lang="en-ID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</a:t>
              </a:r>
              <a:r>
                <a:rPr kumimoji="0" lang="id-ID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plikasi </a:t>
              </a:r>
              <a:r>
                <a:rPr kumimoji="0" lang="id-ID" sz="12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e</a:t>
              </a:r>
              <a:r>
                <a:rPr kumimoji="0" lang="id-ID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-Faktur</a:t>
              </a:r>
              <a:r>
                <a:rPr kumimoji="0" lang="en-ID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 3.0</a:t>
              </a:r>
              <a:r>
                <a:rPr kumimoji="0" lang="id-ID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ID" sz="12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pelaporan</a:t>
              </a:r>
              <a:r>
                <a:rPr lang="en-ID" sz="12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200" i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e-</a:t>
              </a:r>
              <a:r>
                <a:rPr lang="en-ID" sz="12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Faktur</a:t>
              </a:r>
              <a:r>
                <a:rPr lang="en-ID" sz="12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yang </a:t>
              </a:r>
              <a:r>
                <a:rPr lang="en-ID" sz="12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dibatalkan</a:t>
              </a:r>
              <a:r>
                <a:rPr lang="en-ID" sz="12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kumimoji="0" lang="id-ID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dilakukan </a:t>
              </a:r>
              <a:r>
                <a:rPr kumimoji="0" lang="en-ID" sz="120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secara</a:t>
              </a:r>
              <a:r>
                <a:rPr kumimoji="0" lang="en-ID" sz="120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kumimoji="0" lang="en-ID" sz="12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prepopulated</a:t>
              </a:r>
              <a:r>
                <a:rPr kumimoji="0" lang="en-ID" sz="120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kumimoji="0" lang="id-ID" sz="1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3F5702F-06B6-4DF2-9CBD-89A33E44ED8C}"/>
                </a:ext>
              </a:extLst>
            </p:cNvPr>
            <p:cNvCxnSpPr>
              <a:cxnSpLocks/>
            </p:cNvCxnSpPr>
            <p:nvPr/>
          </p:nvCxnSpPr>
          <p:spPr>
            <a:xfrm>
              <a:off x="188405" y="6018595"/>
              <a:ext cx="3076596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object 33">
            <a:extLst>
              <a:ext uri="{FF2B5EF4-FFF2-40B4-BE49-F238E27FC236}">
                <a16:creationId xmlns:a16="http://schemas.microsoft.com/office/drawing/2014/main" id="{E5E25D7F-5E36-4F0F-B9A7-0A045D1E39D4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object 42">
            <a:extLst>
              <a:ext uri="{FF2B5EF4-FFF2-40B4-BE49-F238E27FC236}">
                <a16:creationId xmlns:a16="http://schemas.microsoft.com/office/drawing/2014/main" id="{13A73A85-538D-4812-ABA1-985AE9760540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Tata Cara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Pembatalan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Flowchart: Delay 29">
            <a:extLst>
              <a:ext uri="{FF2B5EF4-FFF2-40B4-BE49-F238E27FC236}">
                <a16:creationId xmlns:a16="http://schemas.microsoft.com/office/drawing/2014/main" id="{E68F0E13-C01F-46EF-9D25-D881DD66C525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4.2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0085BA7-BF27-450B-B33A-9C3C33D24B2B}"/>
              </a:ext>
            </a:extLst>
          </p:cNvPr>
          <p:cNvSpPr/>
          <p:nvPr/>
        </p:nvSpPr>
        <p:spPr>
          <a:xfrm>
            <a:off x="643097" y="1824963"/>
            <a:ext cx="3466002" cy="1655661"/>
          </a:xfrm>
          <a:prstGeom prst="roundRect">
            <a:avLst>
              <a:gd name="adj" fmla="val 5069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marR="0" lvl="1" indent="-176213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solidFill>
                  <a:srgbClr val="002060"/>
                </a:solidFill>
                <a:cs typeface="Segoe UI" panose="020B0502040204020203" pitchFamily="34" charset="0"/>
              </a:rPr>
              <a:t>P</a:t>
            </a:r>
            <a:r>
              <a:rPr lang="id-ID" dirty="0">
                <a:solidFill>
                  <a:srgbClr val="002060"/>
                </a:solidFill>
                <a:cs typeface="Segoe UI" panose="020B0502040204020203" pitchFamily="34" charset="0"/>
              </a:rPr>
              <a:t>enyerahan </a:t>
            </a:r>
            <a:r>
              <a:rPr lang="en-ID" dirty="0">
                <a:solidFill>
                  <a:srgbClr val="002060"/>
                </a:solidFill>
                <a:cs typeface="Segoe UI" panose="020B0502040204020203" pitchFamily="34" charset="0"/>
              </a:rPr>
              <a:t>BKP/JKP </a:t>
            </a:r>
            <a:r>
              <a:rPr lang="id-ID" dirty="0">
                <a:solidFill>
                  <a:srgbClr val="002060"/>
                </a:solidFill>
                <a:cs typeface="Segoe UI" panose="020B0502040204020203" pitchFamily="34" charset="0"/>
              </a:rPr>
              <a:t>yang transaksinya dibatalkan</a:t>
            </a:r>
            <a:r>
              <a:rPr lang="en-US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  <a:endParaRPr lang="en-ID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marL="176213" marR="0" lvl="1" indent="-17621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US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Segoe UI" panose="020B0502040204020203" pitchFamily="34" charset="0"/>
              </a:rPr>
              <a:t>barang</a:t>
            </a:r>
            <a:r>
              <a:rPr lang="en-US" dirty="0">
                <a:solidFill>
                  <a:srgbClr val="002060"/>
                </a:solidFill>
                <a:cs typeface="Segoe UI" panose="020B0502040204020203" pitchFamily="34" charset="0"/>
              </a:rPr>
              <a:t>/</a:t>
            </a:r>
            <a:r>
              <a:rPr lang="en-US" dirty="0" err="1">
                <a:solidFill>
                  <a:srgbClr val="002060"/>
                </a:solidFill>
                <a:cs typeface="Segoe UI" panose="020B0502040204020203" pitchFamily="34" charset="0"/>
              </a:rPr>
              <a:t>jasa</a:t>
            </a:r>
            <a:endParaRPr lang="en-US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marL="176213" marR="0"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002060"/>
                </a:solidFill>
                <a:cs typeface="Segoe UI" panose="020B0502040204020203" pitchFamily="34" charset="0"/>
              </a:rPr>
              <a:t>yang </a:t>
            </a:r>
            <a:r>
              <a:rPr lang="en-US" dirty="0" err="1">
                <a:solidFill>
                  <a:srgbClr val="002060"/>
                </a:solidFill>
                <a:cs typeface="Segoe UI" panose="020B0502040204020203" pitchFamily="34" charset="0"/>
              </a:rPr>
              <a:t>seharusnya</a:t>
            </a:r>
            <a:r>
              <a:rPr lang="en-US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Segoe UI" panose="020B0502040204020203" pitchFamily="34" charset="0"/>
              </a:rPr>
              <a:t>tidak</a:t>
            </a:r>
            <a:r>
              <a:rPr lang="en-US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Segoe UI" panose="020B0502040204020203" pitchFamily="34" charset="0"/>
              </a:rPr>
              <a:t>dibuatkan</a:t>
            </a:r>
            <a:r>
              <a:rPr lang="en-US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i="1" dirty="0">
                <a:solidFill>
                  <a:srgbClr val="002060"/>
                </a:solidFill>
                <a:cs typeface="Segoe UI" panose="020B0502040204020203" pitchFamily="34" charset="0"/>
              </a:rPr>
              <a:t>e</a:t>
            </a:r>
            <a:r>
              <a:rPr lang="en-US" dirty="0">
                <a:solidFill>
                  <a:srgbClr val="002060"/>
                </a:solidFill>
                <a:cs typeface="Segoe UI" panose="020B0502040204020203" pitchFamily="34" charset="0"/>
              </a:rPr>
              <a:t>-</a:t>
            </a:r>
            <a:r>
              <a:rPr lang="en-US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US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373D5C-C14A-4F60-90DA-4495B28DC3CC}"/>
              </a:ext>
            </a:extLst>
          </p:cNvPr>
          <p:cNvGrpSpPr/>
          <p:nvPr/>
        </p:nvGrpSpPr>
        <p:grpSpPr>
          <a:xfrm>
            <a:off x="645155" y="1238493"/>
            <a:ext cx="3466003" cy="543649"/>
            <a:chOff x="-990371" y="10912764"/>
            <a:chExt cx="3464565" cy="184042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1FD7379-D8B7-4652-9EA0-9F9DFFC99DCD}"/>
                </a:ext>
              </a:extLst>
            </p:cNvPr>
            <p:cNvSpPr/>
            <p:nvPr/>
          </p:nvSpPr>
          <p:spPr>
            <a:xfrm>
              <a:off x="-990371" y="10912764"/>
              <a:ext cx="3464565" cy="1840423"/>
            </a:xfrm>
            <a:prstGeom prst="roundRect">
              <a:avLst>
                <a:gd name="adj" fmla="val 5069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B45FF7-DD03-486F-B472-3917888B4F5D}"/>
                </a:ext>
              </a:extLst>
            </p:cNvPr>
            <p:cNvSpPr txBox="1"/>
            <p:nvPr/>
          </p:nvSpPr>
          <p:spPr>
            <a:xfrm>
              <a:off x="-780010" y="11198586"/>
              <a:ext cx="3033732" cy="135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  <a:cs typeface="Segoe UI" panose="020B0502040204020203" pitchFamily="34" charset="0"/>
                </a:rPr>
                <a:t>Pembatalan</a:t>
              </a:r>
              <a:endPara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C4CF287-269E-4D42-A9FA-F124752043F8}"/>
              </a:ext>
            </a:extLst>
          </p:cNvPr>
          <p:cNvSpPr/>
          <p:nvPr/>
        </p:nvSpPr>
        <p:spPr>
          <a:xfrm>
            <a:off x="2924466" y="2518438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A2AB25D-184A-40AE-B8AF-891F914EF0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3438725" y="2445409"/>
            <a:ext cx="672434" cy="3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18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746E97C3-8CE4-4285-8FE2-57A6C8AA77D2}"/>
              </a:ext>
            </a:extLst>
          </p:cNvPr>
          <p:cNvSpPr/>
          <p:nvPr/>
        </p:nvSpPr>
        <p:spPr>
          <a:xfrm>
            <a:off x="235" y="-11137"/>
            <a:ext cx="12192000" cy="3546610"/>
          </a:xfrm>
          <a:prstGeom prst="rect">
            <a:avLst/>
          </a:prstGeom>
          <a:gradFill flip="none" rotWithShape="1">
            <a:gsLst>
              <a:gs pos="92520">
                <a:srgbClr val="FFFFFF"/>
              </a:gs>
              <a:gs pos="0">
                <a:schemeClr val="bg1">
                  <a:alpha val="9000"/>
                </a:schemeClr>
              </a:gs>
              <a:gs pos="66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E50A89E-DAA9-4CAE-BF12-5DFDE2EDA8BA}"/>
              </a:ext>
            </a:extLst>
          </p:cNvPr>
          <p:cNvSpPr/>
          <p:nvPr/>
        </p:nvSpPr>
        <p:spPr>
          <a:xfrm>
            <a:off x="5405264" y="1035435"/>
            <a:ext cx="5831147" cy="3147573"/>
          </a:xfrm>
          <a:prstGeom prst="roundRect">
            <a:avLst>
              <a:gd name="adj" fmla="val 4999"/>
            </a:avLst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PKP yang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melakukan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penyerahan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 BKP/JKP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kepada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pembeli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 BKP/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penerima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 JKP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dengan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karakteristik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konsumen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akhir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,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termasuk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 yang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dilakukan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melalui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 PMSE,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merupakan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PKP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Pedagang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itchFamily="34" charset="0"/>
              </a:rPr>
              <a:t>Eceran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.</a:t>
            </a:r>
          </a:p>
          <a:p>
            <a:pPr marL="176213"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US" sz="1500" b="1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Tidak</a:t>
            </a:r>
            <a:r>
              <a:rPr lang="en-US" sz="1500" b="1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ditentukan</a:t>
            </a:r>
            <a:r>
              <a:rPr lang="en-US" sz="1500" b="1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berdasarkan</a:t>
            </a:r>
            <a:r>
              <a:rPr lang="en-US" sz="1500" b="1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KLU</a:t>
            </a:r>
            <a:r>
              <a:rPr lang="en-US" sz="15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.</a:t>
            </a:r>
            <a:endParaRPr kumimoji="0" lang="en-US" sz="15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PKP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Pedagang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Eceran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dapat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membuat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Faktur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Pajak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eceran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atas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penyerahan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BKP/JKP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kepada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konsumen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akhir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tanpa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mencantumkan</a:t>
            </a:r>
            <a:r>
              <a:rPr lang="en-US" sz="15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identitas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pembeli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serta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nama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dan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tanda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tangan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penjual</a:t>
            </a:r>
            <a:r>
              <a:rPr lang="en-US" sz="15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  <a:endParaRPr kumimoji="0" lang="en-US" sz="15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Faktur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Pajak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eceran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dapat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berupa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: bon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kontan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,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faktur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penjualan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, </a:t>
            </a:r>
            <a:r>
              <a:rPr kumimoji="0" lang="en-US" sz="15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segi</a:t>
            </a: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cash register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,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karcis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,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kuitansi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,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atau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tanda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bukti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penyerahan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atau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pembayaran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lain yang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sejenis</a:t>
            </a:r>
            <a:endParaRPr kumimoji="0" lang="en-US" sz="15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  <a:p>
            <a:pPr marL="176213"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US" sz="1500" b="1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Dapat</a:t>
            </a:r>
            <a:r>
              <a:rPr lang="en-US" sz="1500" b="1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berbentuk</a:t>
            </a:r>
            <a:r>
              <a:rPr lang="en-US" sz="1500" b="1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elektronik</a:t>
            </a:r>
            <a:r>
              <a:rPr lang="en-US" sz="1500" dirty="0">
                <a:solidFill>
                  <a:srgbClr val="002060"/>
                </a:solidFill>
                <a:cs typeface="Segoe UI" panose="020B0502040204020203" pitchFamily="34" charset="0"/>
                <a:sym typeface="Wingdings" panose="05000000000000000000" pitchFamily="2" charset="2"/>
              </a:rPr>
              <a:t>.</a:t>
            </a:r>
            <a:endParaRPr kumimoji="0" lang="en-ID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6BBCA2-E3FB-421D-B104-E636A5784390}"/>
              </a:ext>
            </a:extLst>
          </p:cNvPr>
          <p:cNvSpPr/>
          <p:nvPr/>
        </p:nvSpPr>
        <p:spPr>
          <a:xfrm>
            <a:off x="817249" y="1691117"/>
            <a:ext cx="4080717" cy="2643142"/>
          </a:xfrm>
          <a:prstGeom prst="roundRect">
            <a:avLst>
              <a:gd name="adj" fmla="val 5502"/>
            </a:avLst>
          </a:prstGeom>
          <a:solidFill>
            <a:srgbClr val="00206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5B0D40-915E-424B-B705-E75A78FAE297}"/>
              </a:ext>
            </a:extLst>
          </p:cNvPr>
          <p:cNvSpPr/>
          <p:nvPr/>
        </p:nvSpPr>
        <p:spPr>
          <a:xfrm>
            <a:off x="918085" y="1456747"/>
            <a:ext cx="2700000" cy="36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Penyerahan</a:t>
            </a:r>
            <a:endParaRPr kumimoji="0" lang="en-ID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630D013-9F25-4555-8363-74395BE36144}"/>
              </a:ext>
            </a:extLst>
          </p:cNvPr>
          <p:cNvSpPr/>
          <p:nvPr/>
        </p:nvSpPr>
        <p:spPr>
          <a:xfrm>
            <a:off x="560979" y="4849826"/>
            <a:ext cx="5535021" cy="1554742"/>
          </a:xfrm>
          <a:prstGeom prst="roundRect">
            <a:avLst>
              <a:gd name="adj" fmla="val 5502"/>
            </a:avLst>
          </a:prstGeom>
          <a:solidFill>
            <a:schemeClr val="bg1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marR="0" lvl="0" indent="-1762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pembeli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barang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dan/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atau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penerima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jasa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mengonsumsi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secara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langsung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barang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dan/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atau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jasa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yang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dibeli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diterima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; dan</a:t>
            </a:r>
          </a:p>
          <a:p>
            <a:pPr marL="176213" marR="0" lvl="0" indent="-1762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pembeli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barang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dan/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atau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penerima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jasa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tidak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menggunakan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atau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memanfaatkan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barang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dan/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atau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jasa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yang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dibeli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diterima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untuk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kegiatan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usaha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3CFAB-75C7-4DDE-9F7B-15D1DA77009B}"/>
              </a:ext>
            </a:extLst>
          </p:cNvPr>
          <p:cNvSpPr/>
          <p:nvPr/>
        </p:nvSpPr>
        <p:spPr>
          <a:xfrm>
            <a:off x="652217" y="4603796"/>
            <a:ext cx="2700000" cy="36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Karakteristik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Konsumen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Akhir</a:t>
            </a:r>
            <a:endParaRPr kumimoji="0" lang="en-ID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17ED0E4-EE4E-4198-93F3-4D40B4AAD7E2}"/>
              </a:ext>
            </a:extLst>
          </p:cNvPr>
          <p:cNvCxnSpPr>
            <a:cxnSpLocks/>
          </p:cNvCxnSpPr>
          <p:nvPr/>
        </p:nvCxnSpPr>
        <p:spPr>
          <a:xfrm>
            <a:off x="1642841" y="2599929"/>
            <a:ext cx="2088000" cy="13913"/>
          </a:xfrm>
          <a:prstGeom prst="straightConnector1">
            <a:avLst/>
          </a:prstGeom>
          <a:ln w="254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18A732CB-A5A1-45E0-BAE7-71BC573DF937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5239" y="2119058"/>
            <a:ext cx="750588" cy="2268000"/>
          </a:xfrm>
          <a:prstGeom prst="bentConnector2">
            <a:avLst/>
          </a:prstGeom>
          <a:ln w="254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BA2DAC-3662-4CAC-B594-0549981CE0C0}"/>
              </a:ext>
            </a:extLst>
          </p:cNvPr>
          <p:cNvGrpSpPr/>
          <p:nvPr/>
        </p:nvGrpSpPr>
        <p:grpSpPr>
          <a:xfrm>
            <a:off x="2353429" y="2302951"/>
            <a:ext cx="582542" cy="366032"/>
            <a:chOff x="1911213" y="1673977"/>
            <a:chExt cx="582542" cy="36603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B3231BE-65B0-4205-A1F0-42D62C69D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213" y="1686437"/>
              <a:ext cx="353572" cy="35357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707CD5D-21BB-4108-9970-D5C8B05F1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183" y="1673977"/>
              <a:ext cx="353572" cy="35357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7DF6A3C-A84D-4BD3-A0E8-66238B5A0745}"/>
              </a:ext>
            </a:extLst>
          </p:cNvPr>
          <p:cNvSpPr txBox="1"/>
          <p:nvPr/>
        </p:nvSpPr>
        <p:spPr>
          <a:xfrm>
            <a:off x="1638884" y="2652705"/>
            <a:ext cx="20454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BKP/JKP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dirty="0">
                <a:solidFill>
                  <a:srgbClr val="FFC000"/>
                </a:solidFill>
                <a:cs typeface="Segoe UI" panose="020B0502040204020203" pitchFamily="34" charset="0"/>
              </a:rPr>
              <a:t>T</a:t>
            </a:r>
            <a:r>
              <a:rPr kumimoji="0" lang="en-ID" sz="120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ermasuk</a:t>
            </a:r>
            <a:r>
              <a:rPr kumimoji="0" lang="en-ID" sz="12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20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melalui</a:t>
            </a:r>
            <a:r>
              <a:rPr kumimoji="0" lang="en-ID" sz="12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PMSE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132025-96BA-44CC-8FC2-854C9335CDDB}"/>
              </a:ext>
            </a:extLst>
          </p:cNvPr>
          <p:cNvGrpSpPr/>
          <p:nvPr/>
        </p:nvGrpSpPr>
        <p:grpSpPr>
          <a:xfrm>
            <a:off x="1754662" y="3350644"/>
            <a:ext cx="582542" cy="366032"/>
            <a:chOff x="1911213" y="1673977"/>
            <a:chExt cx="582542" cy="36603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A311333-AE34-4792-AB82-0436AB27A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213" y="1686437"/>
              <a:ext cx="353572" cy="35357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DC2CF4F-451F-4BDB-9336-FB7C73067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183" y="1673977"/>
              <a:ext cx="353572" cy="35357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B36F3EA-9406-499B-8429-D819CB15043F}"/>
              </a:ext>
            </a:extLst>
          </p:cNvPr>
          <p:cNvSpPr txBox="1"/>
          <p:nvPr/>
        </p:nvSpPr>
        <p:spPr>
          <a:xfrm>
            <a:off x="1059781" y="3690566"/>
            <a:ext cx="20454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BKP/JKP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dirty="0">
                <a:solidFill>
                  <a:srgbClr val="FFC000"/>
                </a:solidFill>
                <a:cs typeface="Segoe UI" panose="020B0502040204020203" pitchFamily="34" charset="0"/>
              </a:rPr>
              <a:t>T</a:t>
            </a:r>
            <a:r>
              <a:rPr kumimoji="0" lang="en-ID" sz="120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ermasuk</a:t>
            </a:r>
            <a:r>
              <a:rPr kumimoji="0" lang="en-ID" sz="12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20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melalui</a:t>
            </a:r>
            <a:r>
              <a:rPr kumimoji="0" lang="en-ID" sz="12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PMSE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870B35-67A0-478E-9A0C-468228C08E85}"/>
              </a:ext>
            </a:extLst>
          </p:cNvPr>
          <p:cNvSpPr txBox="1"/>
          <p:nvPr/>
        </p:nvSpPr>
        <p:spPr>
          <a:xfrm>
            <a:off x="3122388" y="1826018"/>
            <a:ext cx="163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Bukan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Konsumen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Akhir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D739A3-F987-4314-84D3-8A05C413E83D}"/>
              </a:ext>
            </a:extLst>
          </p:cNvPr>
          <p:cNvSpPr txBox="1"/>
          <p:nvPr/>
        </p:nvSpPr>
        <p:spPr>
          <a:xfrm>
            <a:off x="814335" y="1995494"/>
            <a:ext cx="1169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PKP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A07DA0-2E02-4FB0-931F-1227E3F084FC}"/>
              </a:ext>
            </a:extLst>
          </p:cNvPr>
          <p:cNvSpPr txBox="1"/>
          <p:nvPr/>
        </p:nvSpPr>
        <p:spPr>
          <a:xfrm>
            <a:off x="3126650" y="3833971"/>
            <a:ext cx="1607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Konsumen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Akhir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D89E1025-09A3-47B3-810B-9CFF4D3C8109}"/>
              </a:ext>
            </a:extLst>
          </p:cNvPr>
          <p:cNvCxnSpPr>
            <a:cxnSpLocks/>
          </p:cNvCxnSpPr>
          <p:nvPr/>
        </p:nvCxnSpPr>
        <p:spPr>
          <a:xfrm rot="16200000" flipH="1">
            <a:off x="4049192" y="3773250"/>
            <a:ext cx="1206000" cy="936000"/>
          </a:xfrm>
          <a:prstGeom prst="bentConnector3">
            <a:avLst>
              <a:gd name="adj1" fmla="val -1071"/>
            </a:avLst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6C50D220-73D7-4233-8A82-BAD61E994743}"/>
              </a:ext>
            </a:extLst>
          </p:cNvPr>
          <p:cNvCxnSpPr>
            <a:cxnSpLocks/>
          </p:cNvCxnSpPr>
          <p:nvPr/>
        </p:nvCxnSpPr>
        <p:spPr>
          <a:xfrm rot="10800000" flipH="1">
            <a:off x="1157263" y="1218589"/>
            <a:ext cx="4248000" cy="1381340"/>
          </a:xfrm>
          <a:prstGeom prst="bentConnector3">
            <a:avLst>
              <a:gd name="adj1" fmla="val -13506"/>
            </a:avLst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5860F0F-56D5-4FDC-B40F-042A77EE65E0}"/>
              </a:ext>
            </a:extLst>
          </p:cNvPr>
          <p:cNvSpPr/>
          <p:nvPr/>
        </p:nvSpPr>
        <p:spPr>
          <a:xfrm>
            <a:off x="7174956" y="4422747"/>
            <a:ext cx="3624921" cy="1849031"/>
          </a:xfrm>
          <a:prstGeom prst="roundRect">
            <a:avLst>
              <a:gd name="adj" fmla="val 4650"/>
            </a:avLst>
          </a:prstGeom>
          <a:solidFill>
            <a:schemeClr val="bg1"/>
          </a:solidFill>
          <a:ln w="6350">
            <a:solidFill>
              <a:srgbClr val="FFC00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Faktur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Pajak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eceran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dapat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juga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dibuat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atas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:</a:t>
            </a:r>
          </a:p>
          <a:p>
            <a:pPr marL="176213" marR="0" lvl="0" indent="-1762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pemakaian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sendiri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BKP/JKP; dan</a:t>
            </a:r>
          </a:p>
          <a:p>
            <a:pPr marL="176213" marR="0" lvl="0" indent="-1762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v-SE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pemberian cuma-cuma </a:t>
            </a: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BKP/JKP kepada </a:t>
            </a:r>
            <a:r>
              <a:rPr lang="sv-SE" sz="1500" dirty="0">
                <a:solidFill>
                  <a:srgbClr val="002060"/>
                </a:solidFill>
                <a:cs typeface="Segoe UI" panose="020B0502040204020203" pitchFamily="34" charset="0"/>
              </a:rPr>
              <a:t>k</a:t>
            </a:r>
            <a:r>
              <a:rPr kumimoji="0" lang="sv-SE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onsumen akhir.</a:t>
            </a:r>
          </a:p>
          <a:p>
            <a:pPr marL="176213" marR="0" lvl="0" indent="-1762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penyerahan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BKP/JKP yang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mendapatkan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fasilitas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tidak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dipungut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PPN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atau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dibebaskan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dari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pengenaan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PPN.</a:t>
            </a:r>
            <a:endParaRPr kumimoji="0" lang="sv-SE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0D43924F-90A5-4889-B123-AAC4683DA325}"/>
              </a:ext>
            </a:extLst>
          </p:cNvPr>
          <p:cNvCxnSpPr>
            <a:cxnSpLocks/>
          </p:cNvCxnSpPr>
          <p:nvPr/>
        </p:nvCxnSpPr>
        <p:spPr>
          <a:xfrm flipH="1">
            <a:off x="10790046" y="2411349"/>
            <a:ext cx="108000" cy="2412000"/>
          </a:xfrm>
          <a:prstGeom prst="bentConnector3">
            <a:avLst>
              <a:gd name="adj1" fmla="val -707841"/>
            </a:avLst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33">
            <a:extLst>
              <a:ext uri="{FF2B5EF4-FFF2-40B4-BE49-F238E27FC236}">
                <a16:creationId xmlns:a16="http://schemas.microsoft.com/office/drawing/2014/main" id="{F2F804F8-055A-4C06-889C-C032D9F50100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object 42">
            <a:extLst>
              <a:ext uri="{FF2B5EF4-FFF2-40B4-BE49-F238E27FC236}">
                <a16:creationId xmlns:a16="http://schemas.microsoft.com/office/drawing/2014/main" id="{32B1AEFB-07F0-4EA3-A85F-6E32A1A91FBA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bagi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PKP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Pedagang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Eceran</a:t>
            </a:r>
            <a:endParaRPr lang="en-ID" sz="28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5CCE022-0EFB-488A-BE31-E19C899A5CC7}"/>
              </a:ext>
            </a:extLst>
          </p:cNvPr>
          <p:cNvSpPr/>
          <p:nvPr/>
        </p:nvSpPr>
        <p:spPr>
          <a:xfrm>
            <a:off x="8174891" y="1940257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47062AA-DCB3-4384-AC5D-AB3B0A01F3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8689154" y="1867228"/>
            <a:ext cx="672434" cy="39130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56E50155-F1C6-4EF2-BC59-65060E2D70CF}"/>
              </a:ext>
            </a:extLst>
          </p:cNvPr>
          <p:cNvSpPr/>
          <p:nvPr/>
        </p:nvSpPr>
        <p:spPr>
          <a:xfrm>
            <a:off x="7643949" y="3759223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26D189B-C7B6-4149-88CA-204854866E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8158210" y="3686194"/>
            <a:ext cx="672434" cy="391305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A6FC61FC-63EA-4E46-BBA5-7182AA69079D}"/>
              </a:ext>
            </a:extLst>
          </p:cNvPr>
          <p:cNvSpPr/>
          <p:nvPr/>
        </p:nvSpPr>
        <p:spPr>
          <a:xfrm>
            <a:off x="6518169" y="155691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Flowchart: Merge 83">
            <a:extLst>
              <a:ext uri="{FF2B5EF4-FFF2-40B4-BE49-F238E27FC236}">
                <a16:creationId xmlns:a16="http://schemas.microsoft.com/office/drawing/2014/main" id="{BF53FE22-419E-4CA1-8A25-C8F8C4523BF9}"/>
              </a:ext>
            </a:extLst>
          </p:cNvPr>
          <p:cNvSpPr/>
          <p:nvPr/>
        </p:nvSpPr>
        <p:spPr>
          <a:xfrm>
            <a:off x="7025154" y="162761"/>
            <a:ext cx="581382" cy="284385"/>
          </a:xfrm>
          <a:prstGeom prst="flowChartMerg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 anchorCtr="1"/>
          <a:lstStyle/>
          <a:p>
            <a:pPr algn="ctr"/>
            <a:r>
              <a:rPr lang="en-US" sz="1100" b="1" dirty="0"/>
              <a:t>NEW</a:t>
            </a:r>
            <a:endParaRPr lang="en-ID" sz="1100" b="1" dirty="0"/>
          </a:p>
        </p:txBody>
      </p:sp>
      <p:pic>
        <p:nvPicPr>
          <p:cNvPr id="85" name="Graphic 84" descr="Group of men">
            <a:extLst>
              <a:ext uri="{FF2B5EF4-FFF2-40B4-BE49-F238E27FC236}">
                <a16:creationId xmlns:a16="http://schemas.microsoft.com/office/drawing/2014/main" id="{89C08E51-36C8-4F3D-887A-ABA3B89E54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59213" y="3385852"/>
            <a:ext cx="539277" cy="490410"/>
          </a:xfrm>
          <a:prstGeom prst="rect">
            <a:avLst/>
          </a:prstGeom>
        </p:spPr>
      </p:pic>
      <p:pic>
        <p:nvPicPr>
          <p:cNvPr id="90" name="Graphic 89" descr="Building">
            <a:extLst>
              <a:ext uri="{FF2B5EF4-FFF2-40B4-BE49-F238E27FC236}">
                <a16:creationId xmlns:a16="http://schemas.microsoft.com/office/drawing/2014/main" id="{EF587B6C-020D-4E4D-8134-65BFCB5383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428" y="2285342"/>
            <a:ext cx="914400" cy="680949"/>
          </a:xfrm>
          <a:prstGeom prst="rect">
            <a:avLst/>
          </a:prstGeom>
        </p:spPr>
      </p:pic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D87F502A-AEBC-47A4-BB77-C097FA3C259A}"/>
              </a:ext>
            </a:extLst>
          </p:cNvPr>
          <p:cNvSpPr/>
          <p:nvPr/>
        </p:nvSpPr>
        <p:spPr>
          <a:xfrm>
            <a:off x="3780917" y="2422598"/>
            <a:ext cx="391056" cy="461822"/>
          </a:xfrm>
          <a:prstGeom prst="roundRect">
            <a:avLst>
              <a:gd name="adj" fmla="val 5502"/>
            </a:avLst>
          </a:prstGeom>
          <a:solidFill>
            <a:srgbClr val="FF00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2" name="Graphic 91" descr="Building">
            <a:extLst>
              <a:ext uri="{FF2B5EF4-FFF2-40B4-BE49-F238E27FC236}">
                <a16:creationId xmlns:a16="http://schemas.microsoft.com/office/drawing/2014/main" id="{4E31AB7A-F3DD-44B8-AD2A-D69E8C2C1A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90192" y="2286728"/>
            <a:ext cx="914400" cy="680949"/>
          </a:xfrm>
          <a:prstGeom prst="rect">
            <a:avLst/>
          </a:prstGeom>
        </p:spPr>
      </p:pic>
      <p:sp>
        <p:nvSpPr>
          <p:cNvPr id="93" name="Flowchart: Delay 92">
            <a:extLst>
              <a:ext uri="{FF2B5EF4-FFF2-40B4-BE49-F238E27FC236}">
                <a16:creationId xmlns:a16="http://schemas.microsoft.com/office/drawing/2014/main" id="{229A0FBD-4B19-43DE-A7FD-3DB73F37DA13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5.1</a:t>
            </a:r>
          </a:p>
        </p:txBody>
      </p:sp>
    </p:spTree>
    <p:extLst>
      <p:ext uri="{BB962C8B-B14F-4D97-AF65-F5344CB8AC3E}">
        <p14:creationId xmlns:p14="http://schemas.microsoft.com/office/powerpoint/2010/main" val="1994519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90481DC7-4A66-46D7-8ADE-10A5C8BBFAF3}"/>
              </a:ext>
            </a:extLst>
          </p:cNvPr>
          <p:cNvSpPr txBox="1"/>
          <p:nvPr/>
        </p:nvSpPr>
        <p:spPr>
          <a:xfrm>
            <a:off x="5967516" y="1051955"/>
            <a:ext cx="5546059" cy="361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Aft>
                <a:spcPts val="60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0000FF"/>
                </a:solidFill>
                <a:cs typeface="Segoe UI" panose="020B0502040204020203" pitchFamily="34" charset="0"/>
              </a:rPr>
              <a:t>BKP/JKP </a:t>
            </a:r>
            <a:r>
              <a:rPr lang="en-US" sz="2400" b="1" dirty="0" err="1">
                <a:solidFill>
                  <a:srgbClr val="0000FF"/>
                </a:solidFill>
                <a:cs typeface="Segoe UI" panose="020B0502040204020203" pitchFamily="34" charset="0"/>
              </a:rPr>
              <a:t>Tertentu</a:t>
            </a:r>
            <a:endParaRPr lang="en-US" sz="2400" b="1" dirty="0">
              <a:solidFill>
                <a:srgbClr val="0000FF"/>
              </a:solidFill>
              <a:cs typeface="Segoe UI" panose="020B0502040204020203" pitchFamily="34" charset="0"/>
            </a:endParaRPr>
          </a:p>
          <a:p>
            <a:pPr marL="176213" marR="0" lvl="0" indent="-176213" defTabSz="914400" rtl="0" eaLnBrk="1" fontAlgn="auto" latinLnBrk="0" hangingPunct="1"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US" sz="2000" b="1" dirty="0">
                <a:solidFill>
                  <a:srgbClr val="002060"/>
                </a:solidFill>
                <a:cs typeface="Segoe UI" panose="020B0502040204020203" pitchFamily="34" charset="0"/>
              </a:rPr>
              <a:t> dan </a:t>
            </a:r>
            <a:r>
              <a:rPr lang="en-US" sz="2000" b="1" dirty="0" err="1">
                <a:solidFill>
                  <a:srgbClr val="002060"/>
                </a:solidFill>
                <a:cs typeface="Segoe UI" panose="020B0502040204020203" pitchFamily="34" charset="0"/>
              </a:rPr>
              <a:t>penyewaan</a:t>
            </a:r>
            <a:r>
              <a:rPr lang="en-US" sz="2000" b="1" dirty="0">
                <a:solidFill>
                  <a:srgbClr val="002060"/>
                </a:solidFill>
                <a:cs typeface="Segoe UI" panose="020B0502040204020203" pitchFamily="34" charset="0"/>
              </a:rPr>
              <a:t>:</a:t>
            </a:r>
          </a:p>
          <a:p>
            <a:pPr marL="541338" marR="0" lvl="0" indent="-187325" defTabSz="914400" rtl="0" eaLnBrk="1" fontAlgn="auto" latinLnBrk="0" hangingPunct="1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Segoe UI" panose="020B0502040204020203" pitchFamily="34" charset="0"/>
              </a:rPr>
              <a:t>angkutan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Segoe UI" panose="020B0502040204020203" pitchFamily="34" charset="0"/>
              </a:rPr>
              <a:t>darat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: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kendaraan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bermotor</a:t>
            </a:r>
            <a:r>
              <a:rPr lang="en-US" sz="20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  <a:p>
            <a:pPr marL="541338" marR="0" lvl="0" indent="-187325" defTabSz="914400" rtl="0" eaLnBrk="1" fontAlgn="auto" latinLnBrk="0" hangingPunct="1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solidFill>
                  <a:srgbClr val="C00000"/>
                </a:solidFill>
                <a:cs typeface="Segoe UI" panose="020B0502040204020203" pitchFamily="34" charset="0"/>
              </a:rPr>
              <a:t>angkutan</a:t>
            </a:r>
            <a:r>
              <a:rPr lang="en-US" sz="2000" dirty="0">
                <a:solidFill>
                  <a:srgbClr val="C00000"/>
                </a:solidFill>
                <a:cs typeface="Segoe UI" panose="020B0502040204020203" pitchFamily="34" charset="0"/>
              </a:rPr>
              <a:t> air</a:t>
            </a:r>
            <a:r>
              <a:rPr lang="en-US" sz="2000" dirty="0">
                <a:solidFill>
                  <a:srgbClr val="002060"/>
                </a:solidFill>
                <a:cs typeface="Segoe UI" panose="020B0502040204020203" pitchFamily="34" charset="0"/>
              </a:rPr>
              <a:t>: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kapal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pesiar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,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kapal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ekskursi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,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kapal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feri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,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yacht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.</a:t>
            </a:r>
            <a:endParaRPr lang="en-ID" sz="20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marL="541338" marR="0" lvl="0" indent="-187325" defTabSz="914400" rtl="0" eaLnBrk="1" fontAlgn="auto" latinLnBrk="0" hangingPunct="1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 err="1">
                <a:solidFill>
                  <a:srgbClr val="C00000"/>
                </a:solidFill>
                <a:cs typeface="Segoe UI" panose="020B0502040204020203" pitchFamily="34" charset="0"/>
              </a:rPr>
              <a:t>tanah</a:t>
            </a:r>
            <a:r>
              <a:rPr lang="es-ES" sz="2000" dirty="0">
                <a:solidFill>
                  <a:srgbClr val="C00000"/>
                </a:solidFill>
                <a:cs typeface="Segoe UI" panose="020B0502040204020203" pitchFamily="34" charset="0"/>
              </a:rPr>
              <a:t>/</a:t>
            </a:r>
            <a:r>
              <a:rPr lang="es-ES" sz="2000" dirty="0" err="1">
                <a:solidFill>
                  <a:srgbClr val="C00000"/>
                </a:solidFill>
                <a:cs typeface="Segoe UI" panose="020B0502040204020203" pitchFamily="34" charset="0"/>
              </a:rPr>
              <a:t>bangunan</a:t>
            </a:r>
            <a:r>
              <a:rPr lang="es-ES" sz="20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  <a:endParaRPr lang="en-ID" sz="20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marL="541338" marR="0" lvl="0" indent="-187325" defTabSz="914400" rtl="0" eaLnBrk="1" fontAlgn="auto" latinLnBrk="0" hangingPunct="1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000" dirty="0">
                <a:solidFill>
                  <a:srgbClr val="C00000"/>
                </a:solidFill>
                <a:cs typeface="Segoe UI" panose="020B0502040204020203" pitchFamily="34" charset="0"/>
              </a:rPr>
              <a:t>angkutan udara</a:t>
            </a:r>
            <a:r>
              <a:rPr lang="nl-NL" sz="2000" dirty="0">
                <a:solidFill>
                  <a:srgbClr val="002060"/>
                </a:solidFill>
                <a:cs typeface="Segoe UI" panose="020B0502040204020203" pitchFamily="34" charset="0"/>
              </a:rPr>
              <a:t>: </a:t>
            </a:r>
            <a:r>
              <a:rPr kumimoji="0" lang="nl-NL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pesawat terbang, helikopter, balon udara.</a:t>
            </a:r>
            <a:endParaRPr lang="en-ID" sz="20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marL="176213" marR="0" lvl="0" indent="-176213" defTabSz="914400" rtl="0" eaLnBrk="1" fontAlgn="auto" latinLnBrk="0" hangingPunct="1"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dirty="0" err="1">
                <a:solidFill>
                  <a:srgbClr val="002060"/>
                </a:solidFill>
                <a:cs typeface="Segoe UI" panose="020B0502040204020203" pitchFamily="34" charset="0"/>
              </a:rPr>
              <a:t>Penyerahan</a:t>
            </a:r>
            <a:r>
              <a:rPr lang="en-US" sz="2000" b="1" dirty="0">
                <a:solidFill>
                  <a:srgbClr val="002060"/>
                </a:solidFill>
                <a:cs typeface="Segoe UI" panose="020B0502040204020203" pitchFamily="34" charset="0"/>
              </a:rPr>
              <a:t>:</a:t>
            </a:r>
          </a:p>
          <a:p>
            <a:pPr marL="541338" marR="0" lvl="0" indent="-187325" defTabSz="914400" rtl="0" eaLnBrk="1" fontAlgn="auto" latinLnBrk="0" hangingPunct="1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s-ES" sz="2000" dirty="0" err="1">
                <a:solidFill>
                  <a:srgbClr val="C00000"/>
                </a:solidFill>
                <a:cs typeface="Segoe UI" panose="020B0502040204020203" pitchFamily="34" charset="0"/>
              </a:rPr>
              <a:t>senjata</a:t>
            </a:r>
            <a:r>
              <a:rPr lang="es-ES" sz="2000" dirty="0">
                <a:solidFill>
                  <a:srgbClr val="C00000"/>
                </a:solidFill>
                <a:cs typeface="Segoe UI" panose="020B0502040204020203" pitchFamily="34" charset="0"/>
              </a:rPr>
              <a:t> api </a:t>
            </a: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dan </a:t>
            </a:r>
            <a:r>
              <a:rPr lang="es-ES" sz="2000" dirty="0" err="1">
                <a:solidFill>
                  <a:srgbClr val="C00000"/>
                </a:solidFill>
                <a:cs typeface="Segoe UI" panose="020B0502040204020203" pitchFamily="34" charset="0"/>
              </a:rPr>
              <a:t>peluru</a:t>
            </a: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Segoe UI" panose="020B0502040204020203" pitchFamily="34" charset="0"/>
              </a:rPr>
              <a:t> </a:t>
            </a:r>
            <a:r>
              <a:rPr kumimoji="0" lang="es-ES" sz="2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Segoe UI" panose="020B0502040204020203" pitchFamily="34" charset="0"/>
              </a:rPr>
              <a:t>senjata</a:t>
            </a: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Segoe UI" panose="020B0502040204020203" pitchFamily="34" charset="0"/>
              </a:rPr>
              <a:t> api</a:t>
            </a: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Segoe UI" panose="020B0502040204020203" pitchFamily="34" charset="0"/>
              </a:rPr>
              <a:t>.</a:t>
            </a:r>
            <a:endParaRPr kumimoji="0" lang="en-ID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2CA05A-BA2D-461E-84CD-23D57B2A4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4" b="20466"/>
          <a:stretch/>
        </p:blipFill>
        <p:spPr>
          <a:xfrm>
            <a:off x="361226" y="3513770"/>
            <a:ext cx="4270098" cy="3006249"/>
          </a:xfrm>
          <a:prstGeom prst="rect">
            <a:avLst/>
          </a:prstGeom>
        </p:spPr>
      </p:pic>
      <p:sp>
        <p:nvSpPr>
          <p:cNvPr id="28" name="object 33">
            <a:extLst>
              <a:ext uri="{FF2B5EF4-FFF2-40B4-BE49-F238E27FC236}">
                <a16:creationId xmlns:a16="http://schemas.microsoft.com/office/drawing/2014/main" id="{14F1BFD3-2FB7-444B-8AEE-08B03C575356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object 42">
            <a:extLst>
              <a:ext uri="{FF2B5EF4-FFF2-40B4-BE49-F238E27FC236}">
                <a16:creationId xmlns:a16="http://schemas.microsoft.com/office/drawing/2014/main" id="{83919478-B63C-4D02-AF78-E505C9204B70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bagi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PKP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Pedagang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Eceran</a:t>
            </a:r>
            <a:endParaRPr lang="en-ID" sz="28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5BFD14-0D75-4BC3-BAE9-7374F36A8618}"/>
              </a:ext>
            </a:extLst>
          </p:cNvPr>
          <p:cNvSpPr/>
          <p:nvPr/>
        </p:nvSpPr>
        <p:spPr>
          <a:xfrm>
            <a:off x="6488670" y="155691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lowchart: Merge 30">
            <a:extLst>
              <a:ext uri="{FF2B5EF4-FFF2-40B4-BE49-F238E27FC236}">
                <a16:creationId xmlns:a16="http://schemas.microsoft.com/office/drawing/2014/main" id="{5AD6DDEA-F9F3-4091-82E6-A49B76133E9F}"/>
              </a:ext>
            </a:extLst>
          </p:cNvPr>
          <p:cNvSpPr/>
          <p:nvPr/>
        </p:nvSpPr>
        <p:spPr>
          <a:xfrm>
            <a:off x="7025154" y="162761"/>
            <a:ext cx="581382" cy="284385"/>
          </a:xfrm>
          <a:prstGeom prst="flowChartMerg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 anchorCtr="1"/>
          <a:lstStyle/>
          <a:p>
            <a:pPr algn="ctr"/>
            <a:r>
              <a:rPr lang="en-US" sz="1100" b="1" dirty="0"/>
              <a:t>NEW</a:t>
            </a:r>
            <a:endParaRPr lang="en-ID" sz="11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02387D-B3AA-46FE-823A-FDE2F1CAE279}"/>
              </a:ext>
            </a:extLst>
          </p:cNvPr>
          <p:cNvSpPr txBox="1"/>
          <p:nvPr/>
        </p:nvSpPr>
        <p:spPr>
          <a:xfrm>
            <a:off x="817759" y="1055732"/>
            <a:ext cx="4270098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PENGECUALIAN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PKP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Pedagang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Eceran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yang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melakukan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penyerahan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BKP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tertentu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atau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JKP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tertentu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kepada</a:t>
            </a:r>
            <a:r>
              <a:rPr lang="en-US" sz="20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Konsumen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Akhir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wajib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membuat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e-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Faktur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.</a:t>
            </a:r>
            <a:endParaRPr kumimoji="0" lang="en-ID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Freeform 164">
            <a:extLst>
              <a:ext uri="{FF2B5EF4-FFF2-40B4-BE49-F238E27FC236}">
                <a16:creationId xmlns:a16="http://schemas.microsoft.com/office/drawing/2014/main" id="{59C08E77-49E4-441E-BE1C-D8BED24DFE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5212" y="1159524"/>
            <a:ext cx="412546" cy="400110"/>
          </a:xfrm>
          <a:custGeom>
            <a:avLst/>
            <a:gdLst>
              <a:gd name="T0" fmla="*/ 345 w 391"/>
              <a:gd name="T1" fmla="*/ 0 h 399"/>
              <a:gd name="T2" fmla="*/ 345 w 391"/>
              <a:gd name="T3" fmla="*/ 0 h 399"/>
              <a:gd name="T4" fmla="*/ 44 w 391"/>
              <a:gd name="T5" fmla="*/ 0 h 399"/>
              <a:gd name="T6" fmla="*/ 0 w 391"/>
              <a:gd name="T7" fmla="*/ 53 h 399"/>
              <a:gd name="T8" fmla="*/ 0 w 391"/>
              <a:gd name="T9" fmla="*/ 345 h 399"/>
              <a:gd name="T10" fmla="*/ 44 w 391"/>
              <a:gd name="T11" fmla="*/ 398 h 399"/>
              <a:gd name="T12" fmla="*/ 345 w 391"/>
              <a:gd name="T13" fmla="*/ 398 h 399"/>
              <a:gd name="T14" fmla="*/ 390 w 391"/>
              <a:gd name="T15" fmla="*/ 345 h 399"/>
              <a:gd name="T16" fmla="*/ 390 w 391"/>
              <a:gd name="T17" fmla="*/ 53 h 399"/>
              <a:gd name="T18" fmla="*/ 345 w 391"/>
              <a:gd name="T19" fmla="*/ 0 h 399"/>
              <a:gd name="T20" fmla="*/ 275 w 391"/>
              <a:gd name="T21" fmla="*/ 319 h 399"/>
              <a:gd name="T22" fmla="*/ 275 w 391"/>
              <a:gd name="T23" fmla="*/ 319 h 399"/>
              <a:gd name="T24" fmla="*/ 194 w 391"/>
              <a:gd name="T25" fmla="*/ 239 h 399"/>
              <a:gd name="T26" fmla="*/ 115 w 391"/>
              <a:gd name="T27" fmla="*/ 319 h 399"/>
              <a:gd name="T28" fmla="*/ 80 w 391"/>
              <a:gd name="T29" fmla="*/ 275 h 399"/>
              <a:gd name="T30" fmla="*/ 150 w 391"/>
              <a:gd name="T31" fmla="*/ 195 h 399"/>
              <a:gd name="T32" fmla="*/ 80 w 391"/>
              <a:gd name="T33" fmla="*/ 124 h 399"/>
              <a:gd name="T34" fmla="*/ 115 w 391"/>
              <a:gd name="T35" fmla="*/ 79 h 399"/>
              <a:gd name="T36" fmla="*/ 194 w 391"/>
              <a:gd name="T37" fmla="*/ 150 h 399"/>
              <a:gd name="T38" fmla="*/ 275 w 391"/>
              <a:gd name="T39" fmla="*/ 79 h 399"/>
              <a:gd name="T40" fmla="*/ 310 w 391"/>
              <a:gd name="T41" fmla="*/ 124 h 399"/>
              <a:gd name="T42" fmla="*/ 239 w 391"/>
              <a:gd name="T43" fmla="*/ 195 h 399"/>
              <a:gd name="T44" fmla="*/ 310 w 391"/>
              <a:gd name="T45" fmla="*/ 275 h 399"/>
              <a:gd name="T46" fmla="*/ 275 w 391"/>
              <a:gd name="T47" fmla="*/ 31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1" h="399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7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8" y="398"/>
                  <a:pt x="44" y="398"/>
                </a:cubicBezTo>
                <a:cubicBezTo>
                  <a:pt x="345" y="398"/>
                  <a:pt x="345" y="398"/>
                  <a:pt x="345" y="398"/>
                </a:cubicBezTo>
                <a:cubicBezTo>
                  <a:pt x="372" y="398"/>
                  <a:pt x="390" y="372"/>
                  <a:pt x="390" y="345"/>
                </a:cubicBezTo>
                <a:cubicBezTo>
                  <a:pt x="390" y="53"/>
                  <a:pt x="390" y="53"/>
                  <a:pt x="390" y="53"/>
                </a:cubicBezTo>
                <a:cubicBezTo>
                  <a:pt x="390" y="17"/>
                  <a:pt x="372" y="0"/>
                  <a:pt x="345" y="0"/>
                </a:cubicBezTo>
                <a:close/>
                <a:moveTo>
                  <a:pt x="275" y="319"/>
                </a:moveTo>
                <a:lnTo>
                  <a:pt x="275" y="319"/>
                </a:lnTo>
                <a:cubicBezTo>
                  <a:pt x="194" y="239"/>
                  <a:pt x="194" y="239"/>
                  <a:pt x="194" y="239"/>
                </a:cubicBezTo>
                <a:cubicBezTo>
                  <a:pt x="115" y="319"/>
                  <a:pt x="115" y="319"/>
                  <a:pt x="115" y="319"/>
                </a:cubicBezTo>
                <a:cubicBezTo>
                  <a:pt x="80" y="275"/>
                  <a:pt x="80" y="275"/>
                  <a:pt x="80" y="275"/>
                </a:cubicBezTo>
                <a:cubicBezTo>
                  <a:pt x="150" y="195"/>
                  <a:pt x="150" y="195"/>
                  <a:pt x="150" y="195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115" y="79"/>
                  <a:pt x="115" y="79"/>
                  <a:pt x="115" y="79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275" y="79"/>
                  <a:pt x="275" y="79"/>
                  <a:pt x="275" y="79"/>
                </a:cubicBezTo>
                <a:cubicBezTo>
                  <a:pt x="310" y="124"/>
                  <a:pt x="310" y="124"/>
                  <a:pt x="310" y="124"/>
                </a:cubicBezTo>
                <a:cubicBezTo>
                  <a:pt x="239" y="195"/>
                  <a:pt x="239" y="195"/>
                  <a:pt x="239" y="195"/>
                </a:cubicBezTo>
                <a:cubicBezTo>
                  <a:pt x="310" y="275"/>
                  <a:pt x="310" y="275"/>
                  <a:pt x="310" y="275"/>
                </a:cubicBezTo>
                <a:lnTo>
                  <a:pt x="275" y="319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4" name="Graphic 33" descr="Comment Important with solid fill">
            <a:extLst>
              <a:ext uri="{FF2B5EF4-FFF2-40B4-BE49-F238E27FC236}">
                <a16:creationId xmlns:a16="http://schemas.microsoft.com/office/drawing/2014/main" id="{500A9CFD-FFD5-40B4-9BE2-B5B26F36B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6763" y="1042104"/>
            <a:ext cx="679074" cy="670238"/>
          </a:xfrm>
          <a:prstGeom prst="rect">
            <a:avLst/>
          </a:prstGeom>
        </p:spPr>
      </p:pic>
      <p:sp>
        <p:nvSpPr>
          <p:cNvPr id="35" name="Flowchart: Delay 34">
            <a:extLst>
              <a:ext uri="{FF2B5EF4-FFF2-40B4-BE49-F238E27FC236}">
                <a16:creationId xmlns:a16="http://schemas.microsoft.com/office/drawing/2014/main" id="{F59F292A-22D9-47BC-84F4-D1B8B4E407D5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5.2</a:t>
            </a:r>
          </a:p>
        </p:txBody>
      </p:sp>
    </p:spTree>
    <p:extLst>
      <p:ext uri="{BB962C8B-B14F-4D97-AF65-F5344CB8AC3E}">
        <p14:creationId xmlns:p14="http://schemas.microsoft.com/office/powerpoint/2010/main" val="2764908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www.pajak.go.id</a:t>
              </a:r>
              <a:endPara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40" name="object 33">
            <a:extLst>
              <a:ext uri="{FF2B5EF4-FFF2-40B4-BE49-F238E27FC236}">
                <a16:creationId xmlns:a16="http://schemas.microsoft.com/office/drawing/2014/main" id="{E5E25D7F-5E36-4F0F-B9A7-0A045D1E39D4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1" name="object 42">
            <a:extLst>
              <a:ext uri="{FF2B5EF4-FFF2-40B4-BE49-F238E27FC236}">
                <a16:creationId xmlns:a16="http://schemas.microsoft.com/office/drawing/2014/main" id="{13A73A85-538D-4812-ABA1-985AE9760540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6" y="177189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Pembetulan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Penggantian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Pembatalan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b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bagi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PKP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Pedagang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Eceran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Flowchart: Delay 29">
            <a:extLst>
              <a:ext uri="{FF2B5EF4-FFF2-40B4-BE49-F238E27FC236}">
                <a16:creationId xmlns:a16="http://schemas.microsoft.com/office/drawing/2014/main" id="{E68F0E13-C01F-46EF-9D25-D881DD66C525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5.3</a:t>
            </a:r>
          </a:p>
        </p:txBody>
      </p:sp>
      <p:sp>
        <p:nvSpPr>
          <p:cNvPr id="3" name="Rectangle 2"/>
          <p:cNvSpPr/>
          <p:nvPr/>
        </p:nvSpPr>
        <p:spPr>
          <a:xfrm>
            <a:off x="5926798" y="2163770"/>
            <a:ext cx="551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PKP </a:t>
            </a:r>
            <a:r>
              <a:rPr lang="en-US" sz="24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pedagang</a:t>
            </a:r>
            <a:r>
              <a:rPr 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eceran</a:t>
            </a:r>
            <a:r>
              <a:rPr 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dapat</a:t>
            </a:r>
            <a:r>
              <a:rPr 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melakukan</a:t>
            </a:r>
            <a:r>
              <a:rPr 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pembetulan</a:t>
            </a:r>
            <a:r>
              <a:rPr 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atau</a:t>
            </a:r>
            <a:r>
              <a:rPr 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penggantian</a:t>
            </a:r>
            <a:r>
              <a:rPr 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dan </a:t>
            </a:r>
            <a:r>
              <a:rPr lang="en-US" sz="24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pembatalan</a:t>
            </a:r>
            <a:r>
              <a:rPr 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Faktur</a:t>
            </a:r>
            <a:r>
              <a:rPr 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Pajak</a:t>
            </a:r>
            <a:r>
              <a:rPr 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sesuai</a:t>
            </a:r>
            <a:r>
              <a:rPr 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dengan</a:t>
            </a:r>
            <a:r>
              <a:rPr 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kelaziman</a:t>
            </a:r>
            <a:r>
              <a:rPr lang="en-US" sz="2400" b="1" dirty="0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usaha</a:t>
            </a:r>
            <a:r>
              <a:rPr lang="en-US" sz="2400" b="1" dirty="0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PKP </a:t>
            </a:r>
            <a:r>
              <a:rPr lang="en-US" sz="2400" b="1" dirty="0" err="1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pedagang</a:t>
            </a:r>
            <a:r>
              <a:rPr lang="en-US" sz="2400" b="1" dirty="0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eceran</a:t>
            </a:r>
            <a:r>
              <a:rPr lang="en-US" sz="24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80" y="1491169"/>
            <a:ext cx="4965581" cy="44829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894EB1-7309-463D-BE0C-E553401A5035}"/>
              </a:ext>
            </a:extLst>
          </p:cNvPr>
          <p:cNvSpPr/>
          <p:nvPr/>
        </p:nvSpPr>
        <p:spPr>
          <a:xfrm>
            <a:off x="3101089" y="2684208"/>
            <a:ext cx="1195604" cy="1848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tx1"/>
                </a:solidFill>
              </a:rPr>
              <a:t>Rp  25.500,00</a:t>
            </a:r>
          </a:p>
          <a:p>
            <a:r>
              <a:rPr lang="en-US" sz="1400" dirty="0">
                <a:solidFill>
                  <a:schemeClr val="tx1"/>
                </a:solidFill>
              </a:rPr>
              <a:t>Rp299.000,00</a:t>
            </a:r>
          </a:p>
          <a:p>
            <a:r>
              <a:rPr lang="en-US" sz="1400" dirty="0">
                <a:solidFill>
                  <a:schemeClr val="tx1"/>
                </a:solidFill>
              </a:rPr>
              <a:t>Rp  32.990,00</a:t>
            </a:r>
          </a:p>
          <a:p>
            <a:r>
              <a:rPr lang="en-US" sz="1400" dirty="0">
                <a:solidFill>
                  <a:schemeClr val="tx1"/>
                </a:solidFill>
              </a:rPr>
              <a:t>Rp    6.500,00</a:t>
            </a:r>
          </a:p>
          <a:p>
            <a:endParaRPr lang="en-US" sz="7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Rp363.990,00</a:t>
            </a:r>
          </a:p>
          <a:p>
            <a:r>
              <a:rPr lang="en-US" sz="1400" dirty="0">
                <a:solidFill>
                  <a:schemeClr val="tx1"/>
                </a:solidFill>
              </a:rPr>
              <a:t>Rp400.000,00</a:t>
            </a:r>
          </a:p>
          <a:p>
            <a:r>
              <a:rPr lang="en-US" sz="1400" dirty="0">
                <a:solidFill>
                  <a:schemeClr val="tx1"/>
                </a:solidFill>
              </a:rPr>
              <a:t>Rp  36.010,00</a:t>
            </a:r>
          </a:p>
          <a:p>
            <a:endParaRPr lang="en-ID" sz="1400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4516E37-1FAD-488B-B701-C7685577327B}"/>
              </a:ext>
            </a:extLst>
          </p:cNvPr>
          <p:cNvSpPr/>
          <p:nvPr/>
        </p:nvSpPr>
        <p:spPr>
          <a:xfrm>
            <a:off x="668591" y="1674674"/>
            <a:ext cx="462116" cy="4424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Rp…</a:t>
            </a:r>
            <a:endParaRPr lang="en-ID" sz="1400" b="1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1F4157-A0B4-4500-AD83-F188A4F8BD3A}"/>
              </a:ext>
            </a:extLst>
          </p:cNvPr>
          <p:cNvSpPr/>
          <p:nvPr/>
        </p:nvSpPr>
        <p:spPr>
          <a:xfrm>
            <a:off x="10328158" y="2195897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5B6103-761C-44E7-9F8E-2F76702B72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10842421" y="2122868"/>
            <a:ext cx="672434" cy="3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89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B46D9F-52C1-4D5A-9A66-413959442B52}"/>
              </a:ext>
            </a:extLst>
          </p:cNvPr>
          <p:cNvSpPr/>
          <p:nvPr/>
        </p:nvSpPr>
        <p:spPr>
          <a:xfrm>
            <a:off x="261833" y="4277039"/>
            <a:ext cx="7740000" cy="2016000"/>
          </a:xfrm>
          <a:prstGeom prst="rect">
            <a:avLst/>
          </a:prstGeom>
          <a:solidFill>
            <a:srgbClr val="FFCCFF"/>
          </a:solidFill>
          <a:ln>
            <a:noFill/>
            <a:prstDash val="dash"/>
          </a:ln>
          <a:effectLst>
            <a:glow rad="101600">
              <a:srgbClr val="FF66FF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347" name="Connector: Elbow 346">
            <a:extLst>
              <a:ext uri="{FF2B5EF4-FFF2-40B4-BE49-F238E27FC236}">
                <a16:creationId xmlns:a16="http://schemas.microsoft.com/office/drawing/2014/main" id="{F9977DFF-D1E8-4584-8E23-93C6EF427CF7}"/>
              </a:ext>
            </a:extLst>
          </p:cNvPr>
          <p:cNvCxnSpPr>
            <a:cxnSpLocks/>
            <a:endCxn id="346" idx="0"/>
          </p:cNvCxnSpPr>
          <p:nvPr/>
        </p:nvCxnSpPr>
        <p:spPr>
          <a:xfrm rot="10800000" flipV="1">
            <a:off x="7049761" y="1719741"/>
            <a:ext cx="991084" cy="224181"/>
          </a:xfrm>
          <a:prstGeom prst="bentConnector2">
            <a:avLst/>
          </a:prstGeom>
          <a:ln w="28575">
            <a:solidFill>
              <a:schemeClr val="accent2">
                <a:lumMod val="7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8C161195-A694-4CD3-8EA6-C8764008EF7D}"/>
              </a:ext>
            </a:extLst>
          </p:cNvPr>
          <p:cNvSpPr/>
          <p:nvPr/>
        </p:nvSpPr>
        <p:spPr>
          <a:xfrm>
            <a:off x="3283622" y="1938894"/>
            <a:ext cx="1728860" cy="36871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Pasal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13 (8)</a:t>
            </a:r>
          </a:p>
        </p:txBody>
      </p:sp>
      <p:sp>
        <p:nvSpPr>
          <p:cNvPr id="40" name="Rounded Rectangle 13">
            <a:extLst>
              <a:ext uri="{FF2B5EF4-FFF2-40B4-BE49-F238E27FC236}">
                <a16:creationId xmlns:a16="http://schemas.microsoft.com/office/drawing/2014/main" id="{95860DC1-8433-4C83-9B4C-A6BAFCD3D7CA}"/>
              </a:ext>
            </a:extLst>
          </p:cNvPr>
          <p:cNvSpPr/>
          <p:nvPr/>
        </p:nvSpPr>
        <p:spPr>
          <a:xfrm>
            <a:off x="10131296" y="1932800"/>
            <a:ext cx="1728861" cy="36871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13 (6)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0AD6763-9724-4A57-8A16-8233F8FF6B67}"/>
              </a:ext>
            </a:extLst>
          </p:cNvPr>
          <p:cNvCxnSpPr>
            <a:cxnSpLocks/>
            <a:stCxn id="40" idx="2"/>
            <a:endCxn id="41" idx="0"/>
          </p:cNvCxnSpPr>
          <p:nvPr/>
        </p:nvCxnSpPr>
        <p:spPr>
          <a:xfrm flipH="1">
            <a:off x="10995183" y="2301511"/>
            <a:ext cx="544" cy="467735"/>
          </a:xfrm>
          <a:prstGeom prst="straightConnector1">
            <a:avLst/>
          </a:prstGeom>
          <a:ln w="28575">
            <a:solidFill>
              <a:srgbClr val="00B050">
                <a:alpha val="61000"/>
              </a:srgb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29">
            <a:extLst>
              <a:ext uri="{FF2B5EF4-FFF2-40B4-BE49-F238E27FC236}">
                <a16:creationId xmlns:a16="http://schemas.microsoft.com/office/drawing/2014/main" id="{EDA9FC33-0118-4C3A-862E-118568FC4643}"/>
              </a:ext>
            </a:extLst>
          </p:cNvPr>
          <p:cNvSpPr/>
          <p:nvPr/>
        </p:nvSpPr>
        <p:spPr>
          <a:xfrm>
            <a:off x="4086139" y="3633697"/>
            <a:ext cx="1859023" cy="51619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PMK-18/PMK.03/2021</a:t>
            </a:r>
          </a:p>
          <a:p>
            <a:pPr algn="ctr"/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200" b="1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</a:t>
            </a:r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69 </a:t>
            </a:r>
            <a:r>
              <a:rPr lang="en-US" sz="1200" b="1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s.d.</a:t>
            </a:r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</a:t>
            </a:r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82)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7FF462C-9B7A-47EF-BD9B-78FEBE743E75}"/>
              </a:ext>
            </a:extLst>
          </p:cNvPr>
          <p:cNvSpPr/>
          <p:nvPr/>
        </p:nvSpPr>
        <p:spPr>
          <a:xfrm>
            <a:off x="2253524" y="4538339"/>
            <a:ext cx="1730364" cy="73188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PER-24/PJ/2012 </a:t>
            </a:r>
            <a:r>
              <a:rPr lang="en-US" sz="1200" b="1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s.t.d.t.d</a:t>
            </a:r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b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PER-17/PJ/2014</a:t>
            </a:r>
          </a:p>
        </p:txBody>
      </p:sp>
      <p:sp>
        <p:nvSpPr>
          <p:cNvPr id="45" name="Rounded Rectangle 45">
            <a:extLst>
              <a:ext uri="{FF2B5EF4-FFF2-40B4-BE49-F238E27FC236}">
                <a16:creationId xmlns:a16="http://schemas.microsoft.com/office/drawing/2014/main" id="{BFADC2F6-ADF9-4D07-B1D6-E5414E4FD4B7}"/>
              </a:ext>
            </a:extLst>
          </p:cNvPr>
          <p:cNvSpPr/>
          <p:nvPr/>
        </p:nvSpPr>
        <p:spPr>
          <a:xfrm>
            <a:off x="4218989" y="4538340"/>
            <a:ext cx="1732960" cy="73188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PER-16/PJ/2014 </a:t>
            </a:r>
            <a:r>
              <a:rPr lang="en-US" sz="1200" b="1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s.t.d.t.d</a:t>
            </a:r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b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PER-31/PJ/2017</a:t>
            </a:r>
          </a:p>
        </p:txBody>
      </p:sp>
      <p:sp>
        <p:nvSpPr>
          <p:cNvPr id="48" name="Rounded Rectangle 63">
            <a:extLst>
              <a:ext uri="{FF2B5EF4-FFF2-40B4-BE49-F238E27FC236}">
                <a16:creationId xmlns:a16="http://schemas.microsoft.com/office/drawing/2014/main" id="{760E6EF9-27BF-4902-9CBB-7CD119C66F80}"/>
              </a:ext>
            </a:extLst>
          </p:cNvPr>
          <p:cNvSpPr/>
          <p:nvPr/>
        </p:nvSpPr>
        <p:spPr>
          <a:xfrm>
            <a:off x="6186675" y="4538340"/>
            <a:ext cx="1732960" cy="73188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PER-58/PJ/2010</a:t>
            </a:r>
          </a:p>
        </p:txBody>
      </p:sp>
      <p:sp>
        <p:nvSpPr>
          <p:cNvPr id="49" name="Rounded Rectangle 73">
            <a:extLst>
              <a:ext uri="{FF2B5EF4-FFF2-40B4-BE49-F238E27FC236}">
                <a16:creationId xmlns:a16="http://schemas.microsoft.com/office/drawing/2014/main" id="{7E869DF6-7589-4F2B-988C-647A8C3FC036}"/>
              </a:ext>
            </a:extLst>
          </p:cNvPr>
          <p:cNvSpPr/>
          <p:nvPr/>
        </p:nvSpPr>
        <p:spPr>
          <a:xfrm>
            <a:off x="10132671" y="4538339"/>
            <a:ext cx="1732960" cy="7318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PER-16/PJ/2021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53A14D5-3B62-40B8-83A7-D0C332E89B63}"/>
              </a:ext>
            </a:extLst>
          </p:cNvPr>
          <p:cNvCxnSpPr>
            <a:cxnSpLocks/>
            <a:stCxn id="41" idx="2"/>
            <a:endCxn id="49" idx="0"/>
          </p:cNvCxnSpPr>
          <p:nvPr/>
        </p:nvCxnSpPr>
        <p:spPr>
          <a:xfrm>
            <a:off x="10995183" y="3285441"/>
            <a:ext cx="3968" cy="1252898"/>
          </a:xfrm>
          <a:prstGeom prst="straightConnector1">
            <a:avLst/>
          </a:prstGeom>
          <a:ln w="28575">
            <a:solidFill>
              <a:srgbClr val="00B050">
                <a:alpha val="61000"/>
              </a:srgb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132">
            <a:extLst>
              <a:ext uri="{FF2B5EF4-FFF2-40B4-BE49-F238E27FC236}">
                <a16:creationId xmlns:a16="http://schemas.microsoft.com/office/drawing/2014/main" id="{FFAE9AB2-7D91-40CC-92F3-63990E0238CC}"/>
              </a:ext>
            </a:extLst>
          </p:cNvPr>
          <p:cNvSpPr/>
          <p:nvPr/>
        </p:nvSpPr>
        <p:spPr>
          <a:xfrm>
            <a:off x="8159002" y="1943924"/>
            <a:ext cx="1728860" cy="36871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 16E</a:t>
            </a:r>
            <a:endParaRPr lang="en-US" sz="1200" b="1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2" name="Shape 147">
            <a:extLst>
              <a:ext uri="{FF2B5EF4-FFF2-40B4-BE49-F238E27FC236}">
                <a16:creationId xmlns:a16="http://schemas.microsoft.com/office/drawing/2014/main" id="{9128BD8D-0C97-49D6-B52E-029DC2A6EFF4}"/>
              </a:ext>
            </a:extLst>
          </p:cNvPr>
          <p:cNvCxnSpPr>
            <a:cxnSpLocks/>
            <a:endCxn id="37" idx="0"/>
          </p:cNvCxnSpPr>
          <p:nvPr/>
        </p:nvCxnSpPr>
        <p:spPr>
          <a:xfrm rot="10800000" flipV="1">
            <a:off x="4148053" y="1719744"/>
            <a:ext cx="3884295" cy="219149"/>
          </a:xfrm>
          <a:prstGeom prst="bentConnector2">
            <a:avLst/>
          </a:prstGeom>
          <a:ln w="28575">
            <a:solidFill>
              <a:srgbClr val="00206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hape 148">
            <a:extLst>
              <a:ext uri="{FF2B5EF4-FFF2-40B4-BE49-F238E27FC236}">
                <a16:creationId xmlns:a16="http://schemas.microsoft.com/office/drawing/2014/main" id="{C0ECC87E-350F-4FE6-8D57-46E8D957D515}"/>
              </a:ext>
            </a:extLst>
          </p:cNvPr>
          <p:cNvCxnSpPr>
            <a:cxnSpLocks/>
          </p:cNvCxnSpPr>
          <p:nvPr/>
        </p:nvCxnSpPr>
        <p:spPr>
          <a:xfrm>
            <a:off x="9026490" y="1723183"/>
            <a:ext cx="1969237" cy="204537"/>
          </a:xfrm>
          <a:prstGeom prst="bentConnector2">
            <a:avLst/>
          </a:prstGeom>
          <a:ln w="28575">
            <a:solidFill>
              <a:srgbClr val="00B050">
                <a:alpha val="61000"/>
              </a:srgb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hape 152">
            <a:extLst>
              <a:ext uri="{FF2B5EF4-FFF2-40B4-BE49-F238E27FC236}">
                <a16:creationId xmlns:a16="http://schemas.microsoft.com/office/drawing/2014/main" id="{C95024B7-656C-44A8-AF94-E5CB61530FDE}"/>
              </a:ext>
            </a:extLst>
          </p:cNvPr>
          <p:cNvCxnSpPr>
            <a:cxnSpLocks/>
            <a:stCxn id="51" idx="2"/>
            <a:endCxn id="38" idx="0"/>
          </p:cNvCxnSpPr>
          <p:nvPr/>
        </p:nvCxnSpPr>
        <p:spPr>
          <a:xfrm rot="5400000">
            <a:off x="7811871" y="1550526"/>
            <a:ext cx="449452" cy="1973671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hape 155">
            <a:extLst>
              <a:ext uri="{FF2B5EF4-FFF2-40B4-BE49-F238E27FC236}">
                <a16:creationId xmlns:a16="http://schemas.microsoft.com/office/drawing/2014/main" id="{3EC4BADE-69A1-44E3-AAB0-98A657E95736}"/>
              </a:ext>
            </a:extLst>
          </p:cNvPr>
          <p:cNvCxnSpPr>
            <a:cxnSpLocks/>
            <a:stCxn id="38" idx="2"/>
            <a:endCxn id="43" idx="0"/>
          </p:cNvCxnSpPr>
          <p:nvPr/>
        </p:nvCxnSpPr>
        <p:spPr>
          <a:xfrm rot="5400000">
            <a:off x="5854999" y="2438934"/>
            <a:ext cx="355415" cy="2034110"/>
          </a:xfrm>
          <a:prstGeom prst="bentConnector3">
            <a:avLst>
              <a:gd name="adj1" fmla="val 50000"/>
            </a:avLst>
          </a:prstGeom>
          <a:ln w="28575">
            <a:solidFill>
              <a:srgbClr val="00206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hape 155">
            <a:extLst>
              <a:ext uri="{FF2B5EF4-FFF2-40B4-BE49-F238E27FC236}">
                <a16:creationId xmlns:a16="http://schemas.microsoft.com/office/drawing/2014/main" id="{68964BAA-E524-42E4-82E1-A35609385E62}"/>
              </a:ext>
            </a:extLst>
          </p:cNvPr>
          <p:cNvCxnSpPr>
            <a:cxnSpLocks/>
            <a:stCxn id="38" idx="2"/>
            <a:endCxn id="58" idx="0"/>
          </p:cNvCxnSpPr>
          <p:nvPr/>
        </p:nvCxnSpPr>
        <p:spPr>
          <a:xfrm rot="16200000" flipH="1">
            <a:off x="7860250" y="2467792"/>
            <a:ext cx="355414" cy="1976393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164">
            <a:extLst>
              <a:ext uri="{FF2B5EF4-FFF2-40B4-BE49-F238E27FC236}">
                <a16:creationId xmlns:a16="http://schemas.microsoft.com/office/drawing/2014/main" id="{79D4226F-02F6-497D-AE52-D75F7F49D626}"/>
              </a:ext>
            </a:extLst>
          </p:cNvPr>
          <p:cNvSpPr/>
          <p:nvPr/>
        </p:nvSpPr>
        <p:spPr>
          <a:xfrm>
            <a:off x="8159001" y="3633696"/>
            <a:ext cx="1734306" cy="51619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PMK-120/PMK.03/2019</a:t>
            </a:r>
          </a:p>
        </p:txBody>
      </p:sp>
      <p:sp>
        <p:nvSpPr>
          <p:cNvPr id="59" name="Rounded Rectangle 169">
            <a:extLst>
              <a:ext uri="{FF2B5EF4-FFF2-40B4-BE49-F238E27FC236}">
                <a16:creationId xmlns:a16="http://schemas.microsoft.com/office/drawing/2014/main" id="{A143A8E6-9AED-4AEE-A4D4-1D93B8D8F732}"/>
              </a:ext>
            </a:extLst>
          </p:cNvPr>
          <p:cNvSpPr/>
          <p:nvPr/>
        </p:nvSpPr>
        <p:spPr>
          <a:xfrm>
            <a:off x="8160345" y="4538339"/>
            <a:ext cx="1732961" cy="731887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PER-17/PJ/2019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4635C60-1D9F-43B9-B979-1CE05E5E3BA4}"/>
              </a:ext>
            </a:extLst>
          </p:cNvPr>
          <p:cNvCxnSpPr>
            <a:cxnSpLocks/>
            <a:stCxn id="58" idx="2"/>
            <a:endCxn id="59" idx="0"/>
          </p:cNvCxnSpPr>
          <p:nvPr/>
        </p:nvCxnSpPr>
        <p:spPr>
          <a:xfrm>
            <a:off x="9026154" y="4149891"/>
            <a:ext cx="672" cy="388448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85">
            <a:extLst>
              <a:ext uri="{FF2B5EF4-FFF2-40B4-BE49-F238E27FC236}">
                <a16:creationId xmlns:a16="http://schemas.microsoft.com/office/drawing/2014/main" id="{9ED5512F-A6F2-4112-BE56-8B7325D9EAEE}"/>
              </a:ext>
            </a:extLst>
          </p:cNvPr>
          <p:cNvSpPr/>
          <p:nvPr/>
        </p:nvSpPr>
        <p:spPr>
          <a:xfrm>
            <a:off x="4218990" y="5530901"/>
            <a:ext cx="1727516" cy="65550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US" sz="1200" b="1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endParaRPr lang="en-US" sz="1200" b="1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200" b="1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Elektronik</a:t>
            </a:r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62" name="Rounded Rectangle 192">
            <a:extLst>
              <a:ext uri="{FF2B5EF4-FFF2-40B4-BE49-F238E27FC236}">
                <a16:creationId xmlns:a16="http://schemas.microsoft.com/office/drawing/2014/main" id="{EC5A6545-1A92-4EA9-BCA2-5CAF52CADEB9}"/>
              </a:ext>
            </a:extLst>
          </p:cNvPr>
          <p:cNvSpPr/>
          <p:nvPr/>
        </p:nvSpPr>
        <p:spPr>
          <a:xfrm>
            <a:off x="2253524" y="5524033"/>
            <a:ext cx="1712303" cy="67837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endParaRPr lang="en-US" sz="1200" b="1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200" b="1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Kertas</a:t>
            </a:r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63" name="Rounded Rectangle 193">
            <a:extLst>
              <a:ext uri="{FF2B5EF4-FFF2-40B4-BE49-F238E27FC236}">
                <a16:creationId xmlns:a16="http://schemas.microsoft.com/office/drawing/2014/main" id="{5DA05D08-ABEB-4DB1-82EC-4B84724ADBFB}"/>
              </a:ext>
            </a:extLst>
          </p:cNvPr>
          <p:cNvSpPr/>
          <p:nvPr/>
        </p:nvSpPr>
        <p:spPr>
          <a:xfrm>
            <a:off x="6186675" y="5530901"/>
            <a:ext cx="1727516" cy="6783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endParaRPr lang="en-US" sz="1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PKP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Pedagang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Eceran</a:t>
            </a:r>
            <a:endParaRPr lang="en-US" sz="1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Rounded Rectangle 194">
            <a:extLst>
              <a:ext uri="{FF2B5EF4-FFF2-40B4-BE49-F238E27FC236}">
                <a16:creationId xmlns:a16="http://schemas.microsoft.com/office/drawing/2014/main" id="{1B467A99-B910-4BCB-BB9F-76A45E2EA77C}"/>
              </a:ext>
            </a:extLst>
          </p:cNvPr>
          <p:cNvSpPr/>
          <p:nvPr/>
        </p:nvSpPr>
        <p:spPr>
          <a:xfrm>
            <a:off x="8160346" y="5530901"/>
            <a:ext cx="1727516" cy="67150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Khusus</a:t>
            </a:r>
            <a:endParaRPr lang="en-US" sz="1200" b="1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b="1" i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VAT Refund</a:t>
            </a:r>
          </a:p>
        </p:txBody>
      </p:sp>
      <p:sp>
        <p:nvSpPr>
          <p:cNvPr id="65" name="Rounded Rectangle 195">
            <a:extLst>
              <a:ext uri="{FF2B5EF4-FFF2-40B4-BE49-F238E27FC236}">
                <a16:creationId xmlns:a16="http://schemas.microsoft.com/office/drawing/2014/main" id="{819B61D4-A00F-49E6-B41A-0D512E574F83}"/>
              </a:ext>
            </a:extLst>
          </p:cNvPr>
          <p:cNvSpPr/>
          <p:nvPr/>
        </p:nvSpPr>
        <p:spPr>
          <a:xfrm>
            <a:off x="10131296" y="5519775"/>
            <a:ext cx="1734336" cy="67150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Dokumen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Tertentu</a:t>
            </a:r>
            <a:endParaRPr lang="en-US" sz="1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Yang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Dipersamakan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endParaRPr lang="en-US" sz="1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87063A9-06B6-4C4C-B547-BCF60916B379}"/>
              </a:ext>
            </a:extLst>
          </p:cNvPr>
          <p:cNvCxnSpPr>
            <a:cxnSpLocks/>
            <a:stCxn id="45" idx="2"/>
            <a:endCxn id="61" idx="0"/>
          </p:cNvCxnSpPr>
          <p:nvPr/>
        </p:nvCxnSpPr>
        <p:spPr>
          <a:xfrm flipH="1">
            <a:off x="5082748" y="5270226"/>
            <a:ext cx="2721" cy="2606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2DEB607-A7D3-4244-A04A-21B1152810C6}"/>
              </a:ext>
            </a:extLst>
          </p:cNvPr>
          <p:cNvCxnSpPr>
            <a:cxnSpLocks/>
            <a:stCxn id="44" idx="2"/>
            <a:endCxn id="62" idx="0"/>
          </p:cNvCxnSpPr>
          <p:nvPr/>
        </p:nvCxnSpPr>
        <p:spPr>
          <a:xfrm flipH="1">
            <a:off x="3109676" y="5270225"/>
            <a:ext cx="9030" cy="253808"/>
          </a:xfrm>
          <a:prstGeom prst="straightConnector1">
            <a:avLst/>
          </a:prstGeom>
          <a:ln w="28575">
            <a:solidFill>
              <a:srgbClr val="00206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A553FD3-2D14-4CA4-AFCC-49CE41F0227E}"/>
              </a:ext>
            </a:extLst>
          </p:cNvPr>
          <p:cNvCxnSpPr>
            <a:cxnSpLocks/>
            <a:stCxn id="48" idx="2"/>
            <a:endCxn id="63" idx="0"/>
          </p:cNvCxnSpPr>
          <p:nvPr/>
        </p:nvCxnSpPr>
        <p:spPr>
          <a:xfrm flipH="1">
            <a:off x="7050433" y="5270226"/>
            <a:ext cx="2722" cy="26067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D4E6D33-C2BF-411F-BFC0-9F44E0D8758C}"/>
              </a:ext>
            </a:extLst>
          </p:cNvPr>
          <p:cNvCxnSpPr>
            <a:cxnSpLocks/>
            <a:stCxn id="59" idx="2"/>
            <a:endCxn id="64" idx="0"/>
          </p:cNvCxnSpPr>
          <p:nvPr/>
        </p:nvCxnSpPr>
        <p:spPr>
          <a:xfrm flipH="1">
            <a:off x="9024104" y="5270226"/>
            <a:ext cx="2722" cy="260675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AE7C171-5784-493F-BE6E-D17EACC377D1}"/>
              </a:ext>
            </a:extLst>
          </p:cNvPr>
          <p:cNvCxnSpPr>
            <a:cxnSpLocks/>
            <a:stCxn id="49" idx="2"/>
            <a:endCxn id="65" idx="0"/>
          </p:cNvCxnSpPr>
          <p:nvPr/>
        </p:nvCxnSpPr>
        <p:spPr>
          <a:xfrm flipH="1">
            <a:off x="10998464" y="5270226"/>
            <a:ext cx="687" cy="249549"/>
          </a:xfrm>
          <a:prstGeom prst="straightConnector1">
            <a:avLst/>
          </a:prstGeom>
          <a:ln w="28575">
            <a:solidFill>
              <a:srgbClr val="00B050">
                <a:alpha val="61000"/>
              </a:srgb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hape 252">
            <a:extLst>
              <a:ext uri="{FF2B5EF4-FFF2-40B4-BE49-F238E27FC236}">
                <a16:creationId xmlns:a16="http://schemas.microsoft.com/office/drawing/2014/main" id="{12E45D68-99C6-4A25-AE12-C8D1D0A50531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 rot="16200000" flipH="1">
            <a:off x="5371665" y="1083991"/>
            <a:ext cx="454482" cy="2901709"/>
          </a:xfrm>
          <a:prstGeom prst="bentConnector3">
            <a:avLst>
              <a:gd name="adj1" fmla="val 50000"/>
            </a:avLst>
          </a:prstGeom>
          <a:ln w="28575">
            <a:solidFill>
              <a:srgbClr val="002060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B13A6B3A-9C62-4C6D-8600-19AF84049FE7}"/>
              </a:ext>
            </a:extLst>
          </p:cNvPr>
          <p:cNvCxnSpPr>
            <a:cxnSpLocks/>
            <a:endCxn id="51" idx="0"/>
          </p:cNvCxnSpPr>
          <p:nvPr/>
        </p:nvCxnSpPr>
        <p:spPr>
          <a:xfrm>
            <a:off x="8040845" y="1719743"/>
            <a:ext cx="982587" cy="224181"/>
          </a:xfrm>
          <a:prstGeom prst="bentConnector2">
            <a:avLst/>
          </a:prstGeom>
          <a:ln w="28575">
            <a:solidFill>
              <a:srgbClr val="0070C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hape 252">
            <a:extLst>
              <a:ext uri="{FF2B5EF4-FFF2-40B4-BE49-F238E27FC236}">
                <a16:creationId xmlns:a16="http://schemas.microsoft.com/office/drawing/2014/main" id="{FCA5C87B-32ED-4F08-ADFF-B505664F41B1}"/>
              </a:ext>
            </a:extLst>
          </p:cNvPr>
          <p:cNvCxnSpPr>
            <a:cxnSpLocks/>
            <a:stCxn id="43" idx="2"/>
            <a:endCxn id="44" idx="0"/>
          </p:cNvCxnSpPr>
          <p:nvPr/>
        </p:nvCxnSpPr>
        <p:spPr>
          <a:xfrm rot="5400000">
            <a:off x="3872956" y="3395643"/>
            <a:ext cx="388447" cy="1896945"/>
          </a:xfrm>
          <a:prstGeom prst="bentConnector3">
            <a:avLst>
              <a:gd name="adj1" fmla="val 50000"/>
            </a:avLst>
          </a:prstGeom>
          <a:ln w="28575">
            <a:solidFill>
              <a:srgbClr val="00206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hape 252">
            <a:extLst>
              <a:ext uri="{FF2B5EF4-FFF2-40B4-BE49-F238E27FC236}">
                <a16:creationId xmlns:a16="http://schemas.microsoft.com/office/drawing/2014/main" id="{30C45182-FAB4-4A1D-BA8B-FE99BD002FC0}"/>
              </a:ext>
            </a:extLst>
          </p:cNvPr>
          <p:cNvCxnSpPr>
            <a:cxnSpLocks/>
            <a:stCxn id="43" idx="2"/>
            <a:endCxn id="48" idx="0"/>
          </p:cNvCxnSpPr>
          <p:nvPr/>
        </p:nvCxnSpPr>
        <p:spPr>
          <a:xfrm rot="16200000" flipH="1">
            <a:off x="5840179" y="3325364"/>
            <a:ext cx="388448" cy="203750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22">
            <a:extLst>
              <a:ext uri="{FF2B5EF4-FFF2-40B4-BE49-F238E27FC236}">
                <a16:creationId xmlns:a16="http://schemas.microsoft.com/office/drawing/2014/main" id="{4D5BB733-67F3-4044-95CA-8FDE6EE84DDE}"/>
              </a:ext>
            </a:extLst>
          </p:cNvPr>
          <p:cNvSpPr/>
          <p:nvPr/>
        </p:nvSpPr>
        <p:spPr>
          <a:xfrm>
            <a:off x="10130752" y="2769246"/>
            <a:ext cx="1728861" cy="51619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Direktur</a:t>
            </a: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Jenderal</a:t>
            </a: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ounded Rectangle 6">
            <a:extLst>
              <a:ext uri="{FF2B5EF4-FFF2-40B4-BE49-F238E27FC236}">
                <a16:creationId xmlns:a16="http://schemas.microsoft.com/office/drawing/2014/main" id="{5E94ADCC-82FA-48DB-BC7D-FE68157165E5}"/>
              </a:ext>
            </a:extLst>
          </p:cNvPr>
          <p:cNvSpPr/>
          <p:nvPr/>
        </p:nvSpPr>
        <p:spPr>
          <a:xfrm>
            <a:off x="6185331" y="2762087"/>
            <a:ext cx="1728860" cy="51619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Menteri </a:t>
            </a:r>
            <a:r>
              <a:rPr lang="en-US" sz="1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Keuangan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6" name="Rounded Rectangle 5">
            <a:extLst>
              <a:ext uri="{FF2B5EF4-FFF2-40B4-BE49-F238E27FC236}">
                <a16:creationId xmlns:a16="http://schemas.microsoft.com/office/drawing/2014/main" id="{12A9BF3C-A11D-418E-A27C-8EB5ED286A6B}"/>
              </a:ext>
            </a:extLst>
          </p:cNvPr>
          <p:cNvSpPr/>
          <p:nvPr/>
        </p:nvSpPr>
        <p:spPr>
          <a:xfrm>
            <a:off x="6185331" y="1943923"/>
            <a:ext cx="1728860" cy="36871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 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5a)</a:t>
            </a:r>
            <a:endParaRPr lang="en-US" sz="1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5" name="Rounded Rectangle 8">
            <a:extLst>
              <a:ext uri="{FF2B5EF4-FFF2-40B4-BE49-F238E27FC236}">
                <a16:creationId xmlns:a16="http://schemas.microsoft.com/office/drawing/2014/main" id="{2F724E1B-B5F5-4DDC-A15E-A1F070235D44}"/>
              </a:ext>
            </a:extLst>
          </p:cNvPr>
          <p:cNvSpPr/>
          <p:nvPr/>
        </p:nvSpPr>
        <p:spPr>
          <a:xfrm>
            <a:off x="7049732" y="949944"/>
            <a:ext cx="1973700" cy="53580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marR="0" lvl="0" indent="88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UU PPN</a:t>
            </a:r>
          </a:p>
        </p:txBody>
      </p: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45D18C2B-0D21-4D08-BE5A-D1D65316C051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456" name="object 13">
              <a:extLst>
                <a:ext uri="{FF2B5EF4-FFF2-40B4-BE49-F238E27FC236}">
                  <a16:creationId xmlns:a16="http://schemas.microsoft.com/office/drawing/2014/main" id="{D7212607-F26C-4187-83FC-E3A3364CDB0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" name="object 14">
              <a:extLst>
                <a:ext uri="{FF2B5EF4-FFF2-40B4-BE49-F238E27FC236}">
                  <a16:creationId xmlns:a16="http://schemas.microsoft.com/office/drawing/2014/main" id="{15278AF8-E7C4-4E68-8D95-E6DE4998A550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" name="object 18">
              <a:extLst>
                <a:ext uri="{FF2B5EF4-FFF2-40B4-BE49-F238E27FC236}">
                  <a16:creationId xmlns:a16="http://schemas.microsoft.com/office/drawing/2014/main" id="{DD7DDAB1-3519-4CBA-AF5E-361EAEE49105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ED2F31CF-EEFE-4867-B323-BBE46418278B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5012483" y="4149892"/>
            <a:ext cx="3168" cy="387659"/>
          </a:xfrm>
          <a:prstGeom prst="straightConnector1">
            <a:avLst/>
          </a:prstGeom>
          <a:ln w="28575">
            <a:solidFill>
              <a:srgbClr val="00206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552E3F04-6C42-438C-A635-028DA44FAB5E}"/>
              </a:ext>
            </a:extLst>
          </p:cNvPr>
          <p:cNvCxnSpPr>
            <a:cxnSpLocks/>
            <a:stCxn id="346" idx="2"/>
            <a:endCxn id="38" idx="0"/>
          </p:cNvCxnSpPr>
          <p:nvPr/>
        </p:nvCxnSpPr>
        <p:spPr>
          <a:xfrm>
            <a:off x="7049761" y="2312634"/>
            <a:ext cx="0" cy="44945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3BDF38E4-449C-4378-8347-4B41B65E1BEA}"/>
              </a:ext>
            </a:extLst>
          </p:cNvPr>
          <p:cNvCxnSpPr>
            <a:cxnSpLocks/>
            <a:stCxn id="385" idx="2"/>
          </p:cNvCxnSpPr>
          <p:nvPr/>
        </p:nvCxnSpPr>
        <p:spPr>
          <a:xfrm>
            <a:off x="8036582" y="1485746"/>
            <a:ext cx="1" cy="233996"/>
          </a:xfrm>
          <a:prstGeom prst="straightConnector1">
            <a:avLst/>
          </a:prstGeom>
          <a:ln w="28575">
            <a:solidFill>
              <a:srgbClr val="002060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Graphic 149" descr="Open book outline">
            <a:extLst>
              <a:ext uri="{FF2B5EF4-FFF2-40B4-BE49-F238E27FC236}">
                <a16:creationId xmlns:a16="http://schemas.microsoft.com/office/drawing/2014/main" id="{52C06731-926A-43CE-82D3-B873970BC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4033" y="965668"/>
            <a:ext cx="535802" cy="535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Rounded Rectangle 73">
            <a:extLst>
              <a:ext uri="{FF2B5EF4-FFF2-40B4-BE49-F238E27FC236}">
                <a16:creationId xmlns:a16="http://schemas.microsoft.com/office/drawing/2014/main" id="{D1AA459C-CA0F-49B2-91C1-5F01FDB83EC5}"/>
              </a:ext>
            </a:extLst>
          </p:cNvPr>
          <p:cNvSpPr/>
          <p:nvPr/>
        </p:nvSpPr>
        <p:spPr>
          <a:xfrm>
            <a:off x="316077" y="4547110"/>
            <a:ext cx="1732960" cy="72311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KEP-754/PJ/2001</a:t>
            </a:r>
          </a:p>
        </p:txBody>
      </p:sp>
      <p:cxnSp>
        <p:nvCxnSpPr>
          <p:cNvPr id="73" name="Shape 148">
            <a:extLst>
              <a:ext uri="{FF2B5EF4-FFF2-40B4-BE49-F238E27FC236}">
                <a16:creationId xmlns:a16="http://schemas.microsoft.com/office/drawing/2014/main" id="{E06EB0A7-B3F1-49D3-8426-4F30BD58B1FF}"/>
              </a:ext>
            </a:extLst>
          </p:cNvPr>
          <p:cNvCxnSpPr>
            <a:cxnSpLocks/>
            <a:endCxn id="66" idx="0"/>
          </p:cNvCxnSpPr>
          <p:nvPr/>
        </p:nvCxnSpPr>
        <p:spPr>
          <a:xfrm rot="10800000" flipV="1">
            <a:off x="1182557" y="1719740"/>
            <a:ext cx="2965494" cy="2827370"/>
          </a:xfrm>
          <a:prstGeom prst="bentConnector2">
            <a:avLst/>
          </a:prstGeom>
          <a:ln w="28575">
            <a:solidFill>
              <a:srgbClr val="7030A0">
                <a:alpha val="61000"/>
              </a:srgbClr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22">
            <a:extLst>
              <a:ext uri="{FF2B5EF4-FFF2-40B4-BE49-F238E27FC236}">
                <a16:creationId xmlns:a16="http://schemas.microsoft.com/office/drawing/2014/main" id="{8B9CFB7B-B01B-480F-95EB-8C0F52CF93FA}"/>
              </a:ext>
            </a:extLst>
          </p:cNvPr>
          <p:cNvSpPr/>
          <p:nvPr/>
        </p:nvSpPr>
        <p:spPr>
          <a:xfrm>
            <a:off x="313583" y="2762086"/>
            <a:ext cx="1735454" cy="51619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Direktur</a:t>
            </a: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Jenderal</a:t>
            </a: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6" name="Rounded Rectangle 192">
            <a:extLst>
              <a:ext uri="{FF2B5EF4-FFF2-40B4-BE49-F238E27FC236}">
                <a16:creationId xmlns:a16="http://schemas.microsoft.com/office/drawing/2014/main" id="{802DC1BB-70B5-4633-BD3C-9ADBF3A8B68F}"/>
              </a:ext>
            </a:extLst>
          </p:cNvPr>
          <p:cNvSpPr/>
          <p:nvPr/>
        </p:nvSpPr>
        <p:spPr>
          <a:xfrm>
            <a:off x="339627" y="5530902"/>
            <a:ext cx="1712303" cy="65550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Konfirmasi</a:t>
            </a:r>
            <a:endParaRPr lang="en-US" sz="1200" b="1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US" sz="12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endParaRPr lang="en-US" sz="1200" b="1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BEF0720-858F-47E2-A06F-306697D95358}"/>
              </a:ext>
            </a:extLst>
          </p:cNvPr>
          <p:cNvCxnSpPr>
            <a:cxnSpLocks/>
          </p:cNvCxnSpPr>
          <p:nvPr/>
        </p:nvCxnSpPr>
        <p:spPr>
          <a:xfrm flipH="1">
            <a:off x="1192849" y="5265125"/>
            <a:ext cx="2722" cy="260675"/>
          </a:xfrm>
          <a:prstGeom prst="straightConnector1">
            <a:avLst/>
          </a:prstGeom>
          <a:ln w="28575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bject 33">
            <a:extLst>
              <a:ext uri="{FF2B5EF4-FFF2-40B4-BE49-F238E27FC236}">
                <a16:creationId xmlns:a16="http://schemas.microsoft.com/office/drawing/2014/main" id="{A849E322-1741-4C80-ADAD-C80858E34163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object 42">
            <a:extLst>
              <a:ext uri="{FF2B5EF4-FFF2-40B4-BE49-F238E27FC236}">
                <a16:creationId xmlns:a16="http://schemas.microsoft.com/office/drawing/2014/main" id="{0FB1804A-8C8C-4045-93AB-D0A964F302CF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Peta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Regulasi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Sebelum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PER-03/PJ/2022</a:t>
            </a:r>
          </a:p>
        </p:txBody>
      </p:sp>
    </p:spTree>
    <p:extLst>
      <p:ext uri="{BB962C8B-B14F-4D97-AF65-F5344CB8AC3E}">
        <p14:creationId xmlns:p14="http://schemas.microsoft.com/office/powerpoint/2010/main" val="2876866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1" name="object 33">
            <a:extLst>
              <a:ext uri="{FF2B5EF4-FFF2-40B4-BE49-F238E27FC236}">
                <a16:creationId xmlns:a16="http://schemas.microsoft.com/office/drawing/2014/main" id="{C43259C4-0CFA-424F-B9FB-D06C7EDDCC00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object 42">
            <a:extLst>
              <a:ext uri="{FF2B5EF4-FFF2-40B4-BE49-F238E27FC236}">
                <a16:creationId xmlns:a16="http://schemas.microsoft.com/office/drawing/2014/main" id="{2A2105DC-0569-4D3C-8E4E-1B1146EDC34B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Persyaratan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Formal dan Material </a:t>
            </a:r>
            <a:r>
              <a:rPr lang="en-ID" sz="2800" b="1" spc="-25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2800" b="1" spc="-25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Pajak</a:t>
            </a:r>
            <a:endParaRPr lang="en-ID" sz="2800" b="1" spc="-25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Flowchart: Delay 24">
            <a:extLst>
              <a:ext uri="{FF2B5EF4-FFF2-40B4-BE49-F238E27FC236}">
                <a16:creationId xmlns:a16="http://schemas.microsoft.com/office/drawing/2014/main" id="{93CBF4CB-76BF-420D-B3B4-59BA82E906F9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6.1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C1C171-E69A-4F15-A9B0-D1F9286750D9}"/>
              </a:ext>
            </a:extLst>
          </p:cNvPr>
          <p:cNvSpPr/>
          <p:nvPr/>
        </p:nvSpPr>
        <p:spPr>
          <a:xfrm>
            <a:off x="3865418" y="1158933"/>
            <a:ext cx="4461164" cy="57082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Faktur Pajak harus memenuhi: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C65385-0026-42FA-9413-BD1D6FEA39C9}"/>
              </a:ext>
            </a:extLst>
          </p:cNvPr>
          <p:cNvSpPr/>
          <p:nvPr/>
        </p:nvSpPr>
        <p:spPr>
          <a:xfrm>
            <a:off x="637628" y="2247982"/>
            <a:ext cx="4908171" cy="4399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Persyaratan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Formal</a:t>
            </a: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FC59AF-F4DE-46CD-B587-CECA1F386A9E}"/>
              </a:ext>
            </a:extLst>
          </p:cNvPr>
          <p:cNvSpPr/>
          <p:nvPr/>
        </p:nvSpPr>
        <p:spPr>
          <a:xfrm>
            <a:off x="6562848" y="2247982"/>
            <a:ext cx="4908598" cy="4399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Persyaratan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Material</a:t>
            </a: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19" name="Connector: Elbow 12">
            <a:extLst>
              <a:ext uri="{FF2B5EF4-FFF2-40B4-BE49-F238E27FC236}">
                <a16:creationId xmlns:a16="http://schemas.microsoft.com/office/drawing/2014/main" id="{8E6E8116-B6BB-46AC-B546-C1DBCB8EBE61}"/>
              </a:ext>
            </a:extLst>
          </p:cNvPr>
          <p:cNvCxnSpPr>
            <a:cxnSpLocks/>
            <a:stCxn id="12" idx="2"/>
            <a:endCxn id="17" idx="0"/>
          </p:cNvCxnSpPr>
          <p:nvPr/>
        </p:nvCxnSpPr>
        <p:spPr>
          <a:xfrm rot="5400000">
            <a:off x="4334745" y="486727"/>
            <a:ext cx="518224" cy="3004286"/>
          </a:xfrm>
          <a:prstGeom prst="bentConnector3">
            <a:avLst>
              <a:gd name="adj1" fmla="val 50000"/>
            </a:avLst>
          </a:prstGeom>
          <a:ln w="19050">
            <a:solidFill>
              <a:srgbClr val="001C5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38">
            <a:extLst>
              <a:ext uri="{FF2B5EF4-FFF2-40B4-BE49-F238E27FC236}">
                <a16:creationId xmlns:a16="http://schemas.microsoft.com/office/drawing/2014/main" id="{DF9DFE70-E9F4-40FC-A301-399757FA487A}"/>
              </a:ext>
            </a:extLst>
          </p:cNvPr>
          <p:cNvCxnSpPr>
            <a:cxnSpLocks/>
            <a:stCxn id="12" idx="2"/>
            <a:endCxn id="18" idx="0"/>
          </p:cNvCxnSpPr>
          <p:nvPr/>
        </p:nvCxnSpPr>
        <p:spPr>
          <a:xfrm rot="16200000" flipH="1">
            <a:off x="7297461" y="528296"/>
            <a:ext cx="518224" cy="2921147"/>
          </a:xfrm>
          <a:prstGeom prst="bentConnector3">
            <a:avLst>
              <a:gd name="adj1" fmla="val 50000"/>
            </a:avLst>
          </a:prstGeom>
          <a:ln w="19050">
            <a:solidFill>
              <a:srgbClr val="001C54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7590793-B6D6-4ED5-ADDC-2F5D3BE1372A}"/>
              </a:ext>
            </a:extLst>
          </p:cNvPr>
          <p:cNvSpPr/>
          <p:nvPr/>
        </p:nvSpPr>
        <p:spPr>
          <a:xfrm>
            <a:off x="637628" y="2733986"/>
            <a:ext cx="4908171" cy="2262003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Diisi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secara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benar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,</a:t>
            </a:r>
            <a:r>
              <a:rPr lang="en-US" sz="2000" b="1" dirty="0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lengkap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, dan </a:t>
            </a:r>
            <a:r>
              <a:rPr lang="en-US" sz="2000" b="1" dirty="0" err="1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jelas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590793-B6D6-4ED5-ADDC-2F5D3BE1372A}"/>
              </a:ext>
            </a:extLst>
          </p:cNvPr>
          <p:cNvSpPr/>
          <p:nvPr/>
        </p:nvSpPr>
        <p:spPr>
          <a:xfrm>
            <a:off x="6563275" y="2733987"/>
            <a:ext cx="4908171" cy="226200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Berisi</a:t>
            </a:r>
            <a:r>
              <a:rPr lang="en-US" sz="2000" b="1" dirty="0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keterangan</a:t>
            </a:r>
            <a:r>
              <a:rPr lang="en-US" sz="2000" b="1" dirty="0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yang </a:t>
            </a:r>
            <a:r>
              <a:rPr lang="en-US" sz="2000" b="1" dirty="0" err="1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sebenarnya</a:t>
            </a:r>
            <a:r>
              <a:rPr lang="en-US" sz="2000" b="1" dirty="0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atau</a:t>
            </a:r>
            <a:r>
              <a:rPr lang="en-US" sz="2000" b="1" dirty="0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sesungguhnya</a:t>
            </a:r>
            <a:r>
              <a:rPr lang="en-US" sz="2000" b="1" dirty="0">
                <a:solidFill>
                  <a:srgbClr val="C0000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mengenai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penyerahan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BKP dan/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atau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JKP,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ekspor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BKP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berwujud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ekspor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BKP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tidak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berwujud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ekspor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JKP,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impor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BKP,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atau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pemanfaatan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BKP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tidak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berwujud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dan/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atau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pemanfaatan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JKP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dari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luar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Daerah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Pabean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di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dalam</a:t>
            </a:r>
            <a:r>
              <a:rPr lang="en-US" sz="2000" dirty="0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Daerah </a:t>
            </a:r>
            <a:r>
              <a:rPr lang="en-US" sz="2000" dirty="0" err="1">
                <a:solidFill>
                  <a:srgbClr val="00206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Pabean</a:t>
            </a:r>
            <a:endParaRPr lang="en-US" sz="2000" dirty="0">
              <a:solidFill>
                <a:srgbClr val="002060"/>
              </a:solidFill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552796-94C0-4256-853C-64224B3D984C}"/>
              </a:ext>
            </a:extLst>
          </p:cNvPr>
          <p:cNvSpPr/>
          <p:nvPr/>
        </p:nvSpPr>
        <p:spPr>
          <a:xfrm>
            <a:off x="7845526" y="1040596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lowchart: Merge 33">
            <a:extLst>
              <a:ext uri="{FF2B5EF4-FFF2-40B4-BE49-F238E27FC236}">
                <a16:creationId xmlns:a16="http://schemas.microsoft.com/office/drawing/2014/main" id="{F9A54E9D-3B5E-4E3D-AD53-31574667AE91}"/>
              </a:ext>
            </a:extLst>
          </p:cNvPr>
          <p:cNvSpPr/>
          <p:nvPr/>
        </p:nvSpPr>
        <p:spPr>
          <a:xfrm>
            <a:off x="8372176" y="1047666"/>
            <a:ext cx="581382" cy="284385"/>
          </a:xfrm>
          <a:prstGeom prst="flowChartMerg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 anchorCtr="1"/>
          <a:lstStyle/>
          <a:p>
            <a:pPr algn="ctr"/>
            <a:r>
              <a:rPr lang="en-US" sz="1100" b="1" dirty="0"/>
              <a:t>NEW</a:t>
            </a:r>
            <a:endParaRPr lang="en-ID" sz="1100" b="1" dirty="0"/>
          </a:p>
        </p:txBody>
      </p:sp>
    </p:spTree>
    <p:extLst>
      <p:ext uri="{BB962C8B-B14F-4D97-AF65-F5344CB8AC3E}">
        <p14:creationId xmlns:p14="http://schemas.microsoft.com/office/powerpoint/2010/main" val="3323955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: Rounded Corners 3">
            <a:extLst>
              <a:ext uri="{FF2B5EF4-FFF2-40B4-BE49-F238E27FC236}">
                <a16:creationId xmlns:a16="http://schemas.microsoft.com/office/drawing/2014/main" id="{B73B599E-1128-412E-8891-BE8047CC4612}"/>
              </a:ext>
            </a:extLst>
          </p:cNvPr>
          <p:cNvSpPr/>
          <p:nvPr/>
        </p:nvSpPr>
        <p:spPr>
          <a:xfrm>
            <a:off x="2924235" y="5231354"/>
            <a:ext cx="7366471" cy="6278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d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PPN</a:t>
            </a:r>
            <a:r>
              <a:rPr lang="id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tercantum dalam Faktur Pajak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lengkap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dan/</a:t>
            </a:r>
            <a:r>
              <a:rPr lang="en-US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dianggap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dibuat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</a:t>
            </a:r>
            <a:r>
              <a:rPr lang="id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erupakan Pajak Masukan yang </a:t>
            </a:r>
            <a:r>
              <a:rPr lang="id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 dapat dikreditkan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id-ID" sz="14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Rectangle: Rounded Corners 3">
            <a:extLst>
              <a:ext uri="{FF2B5EF4-FFF2-40B4-BE49-F238E27FC236}">
                <a16:creationId xmlns:a16="http://schemas.microsoft.com/office/drawing/2014/main" id="{F33F5EDD-F419-462E-B61C-660DA1C9DB19}"/>
              </a:ext>
            </a:extLst>
          </p:cNvPr>
          <p:cNvSpPr/>
          <p:nvPr/>
        </p:nvSpPr>
        <p:spPr>
          <a:xfrm>
            <a:off x="2924235" y="4414617"/>
            <a:ext cx="7366471" cy="6278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PKP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yang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membuat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Faktur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Pajak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tidak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lengkap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terlambat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membuat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Faktur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Pajak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dan/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atau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dianggap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tidak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membuat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Faktur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Pajak</a:t>
            </a:r>
            <a:r>
              <a:rPr lang="en-US" sz="1400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dikenai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sanksi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Pasal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14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ayat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(4) UU KUP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kumimoji="0" lang="id-ID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93CA8AA-BEB9-45F1-B0A3-BBD862C913DE}"/>
              </a:ext>
            </a:extLst>
          </p:cNvPr>
          <p:cNvGrpSpPr/>
          <p:nvPr/>
        </p:nvGrpSpPr>
        <p:grpSpPr>
          <a:xfrm>
            <a:off x="6182931" y="947988"/>
            <a:ext cx="5538889" cy="1476000"/>
            <a:chOff x="352017" y="2552901"/>
            <a:chExt cx="5538889" cy="1476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C538576-77AD-4268-9EA9-DF89E4A15A09}"/>
                </a:ext>
              </a:extLst>
            </p:cNvPr>
            <p:cNvGrpSpPr/>
            <p:nvPr/>
          </p:nvGrpSpPr>
          <p:grpSpPr>
            <a:xfrm>
              <a:off x="352017" y="2552901"/>
              <a:ext cx="5538889" cy="1476000"/>
              <a:chOff x="450981" y="2610052"/>
              <a:chExt cx="5538889" cy="147600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8C4040D-82CB-4E07-B5A8-3FF31E95274A}"/>
                  </a:ext>
                </a:extLst>
              </p:cNvPr>
              <p:cNvSpPr/>
              <p:nvPr/>
            </p:nvSpPr>
            <p:spPr>
              <a:xfrm>
                <a:off x="841870" y="2610052"/>
                <a:ext cx="5148000" cy="1476000"/>
              </a:xfrm>
              <a:prstGeom prst="roundRect">
                <a:avLst>
                  <a:gd name="adj" fmla="val 5069"/>
                </a:avLst>
              </a:prstGeom>
              <a:noFill/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80106A1-CBE2-4D9B-B9DD-7FBC08B6E73E}"/>
                  </a:ext>
                </a:extLst>
              </p:cNvPr>
              <p:cNvSpPr/>
              <p:nvPr/>
            </p:nvSpPr>
            <p:spPr>
              <a:xfrm>
                <a:off x="450981" y="2798046"/>
                <a:ext cx="3479104" cy="540000"/>
              </a:xfrm>
              <a:prstGeom prst="roundRect">
                <a:avLst>
                  <a:gd name="adj" fmla="val 5069"/>
                </a:avLst>
              </a:prstGeom>
              <a:solidFill>
                <a:srgbClr val="00206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TERLAMBAT DIBUAT</a:t>
                </a:r>
                <a:endParaRPr lang="en-ID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7077CACB-89BA-4AF3-A6F6-D41E4609803F}"/>
                  </a:ext>
                </a:extLst>
              </p:cNvPr>
              <p:cNvSpPr/>
              <p:nvPr/>
            </p:nvSpPr>
            <p:spPr>
              <a:xfrm rot="5400000" flipV="1">
                <a:off x="561925" y="3252357"/>
                <a:ext cx="190558" cy="369332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937F9D-6CAE-4560-BDB1-C7B03F49CC4A}"/>
                </a:ext>
              </a:extLst>
            </p:cNvPr>
            <p:cNvSpPr txBox="1"/>
            <p:nvPr/>
          </p:nvSpPr>
          <p:spPr>
            <a:xfrm>
              <a:off x="742906" y="3409802"/>
              <a:ext cx="5147526" cy="503590"/>
            </a:xfrm>
            <a:prstGeom prst="rect">
              <a:avLst/>
            </a:prstGeom>
            <a:noFill/>
          </p:spPr>
          <p:txBody>
            <a:bodyPr wrap="square" lIns="108000" tIns="36000" rIns="108000" bIns="36000">
              <a:spAutoFit/>
            </a:bodyPr>
            <a:lstStyle/>
            <a:p>
              <a:pPr marL="0" lvl="1" algn="just">
                <a:defRPr/>
              </a:pPr>
              <a:r>
                <a:rPr lang="en-US" sz="1400" dirty="0" err="1"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T</a:t>
              </a:r>
              <a:r>
                <a:rPr lang="en-US" sz="1400" dirty="0" err="1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anggal</a:t>
              </a:r>
              <a:r>
                <a:rPr lang="en-US" sz="1400" dirty="0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yang </a:t>
              </a:r>
              <a:r>
                <a:rPr lang="en-US" sz="1400" dirty="0" err="1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tercantum</a:t>
              </a:r>
              <a:r>
                <a:rPr lang="en-US" sz="1400" dirty="0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dalam</a:t>
              </a:r>
              <a:r>
                <a:rPr lang="en-US" sz="1400" dirty="0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Faktur</a:t>
              </a:r>
              <a:r>
                <a:rPr lang="en-US" sz="1400" dirty="0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dirty="0" err="1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Pajak</a:t>
              </a:r>
              <a:r>
                <a:rPr lang="en-US" sz="1400" dirty="0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melewati</a:t>
              </a:r>
              <a:r>
                <a:rPr lang="en-US" sz="1400" b="1" dirty="0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saat</a:t>
              </a:r>
              <a:r>
                <a:rPr lang="en-US" sz="1400" b="1" dirty="0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seharusnya</a:t>
              </a:r>
              <a:r>
                <a:rPr lang="en-US" sz="1400" b="1" dirty="0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Faktur</a:t>
              </a:r>
              <a:r>
                <a:rPr lang="en-US" sz="1400" b="1" dirty="0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Pajak</a:t>
              </a:r>
              <a:r>
                <a:rPr lang="en-US" sz="1400" b="1" dirty="0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dibuat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8D0ABD-5CAF-4862-8DD2-8197582FC572}"/>
              </a:ext>
            </a:extLst>
          </p:cNvPr>
          <p:cNvGrpSpPr/>
          <p:nvPr/>
        </p:nvGrpSpPr>
        <p:grpSpPr>
          <a:xfrm>
            <a:off x="370773" y="947988"/>
            <a:ext cx="5538415" cy="3142570"/>
            <a:chOff x="6058840" y="1401285"/>
            <a:chExt cx="5538415" cy="31425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E1BE7F8-406B-4B4F-B169-3FE92F76CEF7}"/>
                </a:ext>
              </a:extLst>
            </p:cNvPr>
            <p:cNvGrpSpPr/>
            <p:nvPr/>
          </p:nvGrpSpPr>
          <p:grpSpPr>
            <a:xfrm>
              <a:off x="6058840" y="1401285"/>
              <a:ext cx="5538415" cy="3142570"/>
              <a:chOff x="5650998" y="1520564"/>
              <a:chExt cx="5538415" cy="314257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6CE8D7DD-F656-40A8-A942-7D452A2367CA}"/>
                  </a:ext>
                </a:extLst>
              </p:cNvPr>
              <p:cNvSpPr/>
              <p:nvPr/>
            </p:nvSpPr>
            <p:spPr>
              <a:xfrm>
                <a:off x="6041887" y="1520564"/>
                <a:ext cx="5147526" cy="3142570"/>
              </a:xfrm>
              <a:prstGeom prst="roundRect">
                <a:avLst>
                  <a:gd name="adj" fmla="val 5069"/>
                </a:avLst>
              </a:prstGeom>
              <a:noFill/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A3FBC66-0808-4F48-9093-3127B4327F07}"/>
                  </a:ext>
                </a:extLst>
              </p:cNvPr>
              <p:cNvSpPr/>
              <p:nvPr/>
            </p:nvSpPr>
            <p:spPr>
              <a:xfrm>
                <a:off x="5650998" y="1677679"/>
                <a:ext cx="3479104" cy="540000"/>
              </a:xfrm>
              <a:prstGeom prst="roundRect">
                <a:avLst>
                  <a:gd name="adj" fmla="val 5069"/>
                </a:avLst>
              </a:prstGeom>
              <a:solidFill>
                <a:srgbClr val="00206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TIDAK LENGKAP</a:t>
                </a:r>
                <a:endParaRPr lang="en-ID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" name="Right Triangle 1">
                <a:extLst>
                  <a:ext uri="{FF2B5EF4-FFF2-40B4-BE49-F238E27FC236}">
                    <a16:creationId xmlns:a16="http://schemas.microsoft.com/office/drawing/2014/main" id="{B9D4BF68-AF2D-4655-AA41-9EDD13CCF555}"/>
                  </a:ext>
                </a:extLst>
              </p:cNvPr>
              <p:cNvSpPr/>
              <p:nvPr/>
            </p:nvSpPr>
            <p:spPr>
              <a:xfrm rot="5400000" flipV="1">
                <a:off x="5760689" y="2138181"/>
                <a:ext cx="190558" cy="369332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3713C53-E693-4F18-80D6-95AAF19D014F}"/>
                </a:ext>
              </a:extLst>
            </p:cNvPr>
            <p:cNvSpPr txBox="1"/>
            <p:nvPr/>
          </p:nvSpPr>
          <p:spPr>
            <a:xfrm>
              <a:off x="6463616" y="2270310"/>
              <a:ext cx="5133639" cy="2196361"/>
            </a:xfrm>
            <a:prstGeom prst="rect">
              <a:avLst/>
            </a:prstGeom>
            <a:noFill/>
          </p:spPr>
          <p:txBody>
            <a:bodyPr wrap="square" lIns="108000" tIns="36000" rIns="108000" bIns="36000">
              <a:spAutoFit/>
            </a:bodyPr>
            <a:lstStyle>
              <a:defPPr>
                <a:defRPr lang="en-US"/>
              </a:defPPr>
              <a:lvl2pPr marL="180975" lvl="1" indent="-180975" algn="just">
                <a:buFont typeface="Arial" panose="020B0604020202020204" pitchFamily="34" charset="0"/>
                <a:buChar char="•"/>
                <a:defRPr sz="160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</a:lstStyle>
            <a:p>
              <a:pPr marL="176213" indent="-176213" algn="just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ID" sz="1600" i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</a:t>
              </a:r>
              <a:r>
                <a:rPr lang="en-ID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</a:t>
              </a:r>
              <a:r>
                <a:rPr lang="en-ID" sz="16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Faktur</a:t>
              </a:r>
              <a:r>
                <a:rPr lang="en-ID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id-ID" sz="16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tidak mencantumkan </a:t>
              </a:r>
              <a:r>
                <a:rPr lang="en-US" sz="16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keterangan</a:t>
              </a: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600" i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cfm</a:t>
              </a:r>
              <a:r>
                <a:rPr lang="en-ID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r>
                <a:rPr lang="id-ID" sz="1600" i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Pasal</a:t>
              </a: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5 PER </a:t>
              </a:r>
              <a:r>
                <a:rPr lang="en-US" sz="16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atau</a:t>
              </a: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Faktur</a:t>
              </a: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Pajak</a:t>
              </a: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PKP </a:t>
              </a:r>
              <a:r>
                <a:rPr lang="en-US" sz="16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pedagang</a:t>
              </a: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eceran</a:t>
              </a: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tidak</a:t>
              </a: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mencantumkan</a:t>
              </a: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keterangan</a:t>
              </a: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600" i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cfm</a:t>
              </a: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r>
                <a:rPr lang="en-US" sz="1600" i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Pasal</a:t>
              </a: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26 </a:t>
              </a:r>
              <a:r>
                <a:rPr lang="en-US" sz="16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ayat</a:t>
              </a: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(2) PER.</a:t>
              </a:r>
              <a:endPara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176213" indent="-176213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</a:t>
              </a:r>
              <a:r>
                <a:rPr lang="id-ID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encantumkan keterangan yang </a:t>
              </a:r>
              <a:r>
                <a:rPr lang="id-ID" sz="16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tidak sebenarnya</a:t>
              </a:r>
              <a:br>
                <a:rPr lang="en-ID" sz="16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id-ID" sz="16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atau sesungguhnya</a:t>
              </a: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lang="en-ID" sz="16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endParaRPr>
            </a:p>
            <a:p>
              <a:pPr marL="176213" indent="-176213" algn="just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</a:t>
              </a:r>
              <a:r>
                <a:rPr lang="id-ID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erisi keterangan yang </a:t>
              </a:r>
              <a:r>
                <a:rPr lang="id-ID" sz="16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tidak sesuai dengan </a:t>
              </a:r>
              <a:r>
                <a:rPr lang="en-ID" sz="16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ketentuan</a:t>
              </a:r>
              <a:r>
                <a:rPr lang="en-ID" sz="16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6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pengisian</a:t>
              </a:r>
              <a:r>
                <a:rPr lang="en-ID" sz="16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6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keterangan</a:t>
              </a:r>
              <a:r>
                <a:rPr lang="en-ID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600" i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cfm</a:t>
              </a:r>
              <a:r>
                <a:rPr lang="en-ID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r>
                <a:rPr lang="id-ID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</a:t>
              </a:r>
              <a:r>
                <a:rPr lang="en-US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ER</a:t>
              </a:r>
              <a:r>
                <a:rPr lang="en-ID" sz="16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C897EC59-A1E8-47AC-BE6C-D6D7636DD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92"/>
          <a:stretch/>
        </p:blipFill>
        <p:spPr>
          <a:xfrm>
            <a:off x="2116147" y="5231352"/>
            <a:ext cx="705507" cy="62782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CB56A0F-4176-42B3-B27F-8184915F9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074" y="4414617"/>
            <a:ext cx="649580" cy="627821"/>
          </a:xfrm>
          <a:prstGeom prst="rect">
            <a:avLst/>
          </a:prstGeom>
        </p:spPr>
      </p:pic>
      <p:sp>
        <p:nvSpPr>
          <p:cNvPr id="36" name="object 33">
            <a:extLst>
              <a:ext uri="{FF2B5EF4-FFF2-40B4-BE49-F238E27FC236}">
                <a16:creationId xmlns:a16="http://schemas.microsoft.com/office/drawing/2014/main" id="{9A6FC3D2-7FCA-499C-A834-D35A5015E180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object 42">
            <a:extLst>
              <a:ext uri="{FF2B5EF4-FFF2-40B4-BE49-F238E27FC236}">
                <a16:creationId xmlns:a16="http://schemas.microsoft.com/office/drawing/2014/main" id="{E5076D87-3F5C-4DBB-ADE6-BA355510FE12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Lengkap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Terlambat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Dibuat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dan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Dianggap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Dibuat</a:t>
            </a:r>
            <a:endParaRPr lang="en-ID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012EB3C-38D8-4E68-BBDE-109FDBF6EF9E}"/>
              </a:ext>
            </a:extLst>
          </p:cNvPr>
          <p:cNvGrpSpPr/>
          <p:nvPr/>
        </p:nvGrpSpPr>
        <p:grpSpPr>
          <a:xfrm>
            <a:off x="6187848" y="2614557"/>
            <a:ext cx="5538889" cy="1476000"/>
            <a:chOff x="352017" y="2552901"/>
            <a:chExt cx="5538889" cy="147600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D475275-02C6-4B09-AB0B-E6AED66229C7}"/>
                </a:ext>
              </a:extLst>
            </p:cNvPr>
            <p:cNvGrpSpPr/>
            <p:nvPr/>
          </p:nvGrpSpPr>
          <p:grpSpPr>
            <a:xfrm>
              <a:off x="352017" y="2552901"/>
              <a:ext cx="5538889" cy="1476000"/>
              <a:chOff x="450981" y="2610052"/>
              <a:chExt cx="5538889" cy="1476000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E356804E-B1D4-4966-BF3D-880267B572B5}"/>
                  </a:ext>
                </a:extLst>
              </p:cNvPr>
              <p:cNvSpPr/>
              <p:nvPr/>
            </p:nvSpPr>
            <p:spPr>
              <a:xfrm>
                <a:off x="841870" y="2610052"/>
                <a:ext cx="5148000" cy="1476000"/>
              </a:xfrm>
              <a:prstGeom prst="roundRect">
                <a:avLst>
                  <a:gd name="adj" fmla="val 5069"/>
                </a:avLst>
              </a:prstGeom>
              <a:noFill/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A172BC9E-9A59-40E7-80D4-C506CB27F8CB}"/>
                  </a:ext>
                </a:extLst>
              </p:cNvPr>
              <p:cNvSpPr/>
              <p:nvPr/>
            </p:nvSpPr>
            <p:spPr>
              <a:xfrm>
                <a:off x="450981" y="2798046"/>
                <a:ext cx="3479104" cy="540000"/>
              </a:xfrm>
              <a:prstGeom prst="roundRect">
                <a:avLst>
                  <a:gd name="adj" fmla="val 5069"/>
                </a:avLst>
              </a:prstGeom>
              <a:solidFill>
                <a:srgbClr val="00206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DIANGGAP TIDAK DIBUAT</a:t>
                </a:r>
                <a:endParaRPr lang="en-ID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3" name="Right Triangle 42">
                <a:extLst>
                  <a:ext uri="{FF2B5EF4-FFF2-40B4-BE49-F238E27FC236}">
                    <a16:creationId xmlns:a16="http://schemas.microsoft.com/office/drawing/2014/main" id="{6C4834C2-DA03-4D49-A3F4-B81267ECBB20}"/>
                  </a:ext>
                </a:extLst>
              </p:cNvPr>
              <p:cNvSpPr/>
              <p:nvPr/>
            </p:nvSpPr>
            <p:spPr>
              <a:xfrm rot="5400000" flipV="1">
                <a:off x="561925" y="3262189"/>
                <a:ext cx="190558" cy="369332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2FEEBF6-87BD-4AAB-B3B5-29735BE9CC08}"/>
                </a:ext>
              </a:extLst>
            </p:cNvPr>
            <p:cNvSpPr txBox="1"/>
            <p:nvPr/>
          </p:nvSpPr>
          <p:spPr>
            <a:xfrm>
              <a:off x="742906" y="3409802"/>
              <a:ext cx="5147526" cy="523220"/>
            </a:xfrm>
            <a:prstGeom prst="rect">
              <a:avLst/>
            </a:prstGeom>
            <a:noFill/>
          </p:spPr>
          <p:txBody>
            <a:bodyPr wrap="square" lIns="108000" tIns="36000" rIns="108000" bIns="36000">
              <a:spAutoFit/>
            </a:bodyPr>
            <a:lstStyle/>
            <a:p>
              <a:pPr marL="0" lvl="1" algn="just">
                <a:defRPr/>
              </a:pP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Faktur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Pajak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dibuat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setelah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melewati</a:t>
              </a:r>
              <a:r>
                <a:rPr lang="en-ID" sz="14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jangka</a:t>
              </a:r>
              <a:r>
                <a:rPr lang="en-ID" sz="14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waktu</a:t>
              </a:r>
              <a:r>
                <a:rPr lang="en-ID" sz="14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3 </a:t>
              </a:r>
              <a:r>
                <a:rPr lang="en-ID" sz="14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bulan</a:t>
              </a:r>
              <a:r>
                <a:rPr lang="en-ID" sz="14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sejak</a:t>
              </a:r>
              <a:r>
                <a:rPr lang="en-ID" sz="14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saat</a:t>
              </a:r>
              <a:r>
                <a:rPr lang="en-ID" sz="14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Faktur</a:t>
              </a:r>
              <a:r>
                <a:rPr lang="en-ID" sz="14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Pajak</a:t>
              </a:r>
              <a:r>
                <a:rPr lang="en-ID" sz="14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seharusnya</a:t>
              </a:r>
              <a:r>
                <a:rPr lang="en-ID" sz="14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dibuat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1355CAC-ADDC-4DAE-9071-CD2B964D88DC}"/>
              </a:ext>
            </a:extLst>
          </p:cNvPr>
          <p:cNvSpPr txBox="1"/>
          <p:nvPr/>
        </p:nvSpPr>
        <p:spPr>
          <a:xfrm>
            <a:off x="332997" y="6215994"/>
            <a:ext cx="3126532" cy="503590"/>
          </a:xfrm>
          <a:prstGeom prst="rect">
            <a:avLst/>
          </a:prstGeom>
          <a:noFill/>
        </p:spPr>
        <p:txBody>
          <a:bodyPr wrap="square" lIns="108000" tIns="36000" rIns="108000" bIns="36000">
            <a:spAutoFit/>
          </a:bodyPr>
          <a:lstStyle/>
          <a:p>
            <a:pPr marL="0" lvl="1" algn="just">
              <a:defRPr/>
            </a:pPr>
            <a:r>
              <a:rPr lang="en-US" sz="1400" dirty="0" err="1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Contoh</a:t>
            </a:r>
            <a:r>
              <a:rPr lang="en-US" sz="1400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kasus</a:t>
            </a:r>
            <a:r>
              <a:rPr lang="en-US" sz="1400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pada Lampiran </a:t>
            </a:r>
            <a:r>
              <a:rPr lang="en-US" sz="1400" dirty="0" err="1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huruf</a:t>
            </a:r>
            <a:r>
              <a:rPr lang="en-US" sz="1400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A </a:t>
            </a:r>
            <a:r>
              <a:rPr lang="en-US" sz="1400" dirty="0" err="1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angka</a:t>
            </a:r>
            <a:r>
              <a:rPr lang="en-US" sz="1400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4, </a:t>
            </a:r>
            <a:r>
              <a:rPr lang="en-US" sz="1400" dirty="0" err="1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angka</a:t>
            </a:r>
            <a:r>
              <a:rPr lang="en-US" sz="1400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5, dan </a:t>
            </a:r>
            <a:r>
              <a:rPr lang="en-US" sz="1400" dirty="0" err="1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angka</a:t>
            </a:r>
            <a:r>
              <a:rPr lang="en-US" sz="1400" dirty="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6 PER.</a:t>
            </a:r>
            <a:endParaRPr lang="en-ID" sz="14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069659E-287C-4B3E-820F-259574ADC2A9}"/>
              </a:ext>
            </a:extLst>
          </p:cNvPr>
          <p:cNvSpPr/>
          <p:nvPr/>
        </p:nvSpPr>
        <p:spPr>
          <a:xfrm>
            <a:off x="2826117" y="6227135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85A3B62-4E0A-4A4E-94AE-BB87ABBD9C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3330546" y="6154106"/>
            <a:ext cx="672434" cy="391305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8D49FAB-0088-47E4-BC87-9A526C62189F}"/>
              </a:ext>
            </a:extLst>
          </p:cNvPr>
          <p:cNvSpPr/>
          <p:nvPr/>
        </p:nvSpPr>
        <p:spPr>
          <a:xfrm>
            <a:off x="9104009" y="1069216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BF3E306-D669-4C93-8591-1BCF30CF76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9618273" y="996187"/>
            <a:ext cx="672434" cy="391305"/>
          </a:xfrm>
          <a:prstGeom prst="rect">
            <a:avLst/>
          </a:prstGeom>
        </p:spPr>
      </p:pic>
      <p:sp>
        <p:nvSpPr>
          <p:cNvPr id="54" name="Flowchart: Delay 53">
            <a:extLst>
              <a:ext uri="{FF2B5EF4-FFF2-40B4-BE49-F238E27FC236}">
                <a16:creationId xmlns:a16="http://schemas.microsoft.com/office/drawing/2014/main" id="{62F313C0-CD2C-4C59-BCDC-97E7D70C2190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6.2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3DF4C86-E4D7-42E4-868E-41D94FCD0A19}"/>
              </a:ext>
            </a:extLst>
          </p:cNvPr>
          <p:cNvSpPr/>
          <p:nvPr/>
        </p:nvSpPr>
        <p:spPr>
          <a:xfrm>
            <a:off x="4245861" y="1105103"/>
            <a:ext cx="1617509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US" sz="1400" b="1" dirty="0" err="1">
                <a:solidFill>
                  <a:srgbClr val="FF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Tidak</a:t>
            </a:r>
            <a:r>
              <a:rPr lang="en-US" sz="1400" b="1" dirty="0">
                <a:solidFill>
                  <a:srgbClr val="FF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memenuhi</a:t>
            </a:r>
            <a:r>
              <a:rPr lang="en-US" sz="1400" b="1" dirty="0">
                <a:solidFill>
                  <a:srgbClr val="FF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persyaratan</a:t>
            </a:r>
            <a:r>
              <a:rPr lang="en-US" sz="1400" b="1" dirty="0">
                <a:solidFill>
                  <a:srgbClr val="FF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formal</a:t>
            </a:r>
            <a:endParaRPr lang="en-US" sz="1400" dirty="0">
              <a:solidFill>
                <a:srgbClr val="FF0000"/>
              </a:solidFill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45" name="Freeform 690">
            <a:extLst>
              <a:ext uri="{FF2B5EF4-FFF2-40B4-BE49-F238E27FC236}">
                <a16:creationId xmlns:a16="http://schemas.microsoft.com/office/drawing/2014/main" id="{33494394-9936-4034-A7AD-495B4D103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995" y="1202146"/>
            <a:ext cx="261041" cy="345913"/>
          </a:xfrm>
          <a:custGeom>
            <a:avLst/>
            <a:gdLst>
              <a:gd name="T0" fmla="*/ 44082271 w 650"/>
              <a:gd name="T1" fmla="*/ 51914094 h 401"/>
              <a:gd name="T2" fmla="*/ 44082271 w 650"/>
              <a:gd name="T3" fmla="*/ 51914094 h 401"/>
              <a:gd name="T4" fmla="*/ 37508615 w 650"/>
              <a:gd name="T5" fmla="*/ 45424787 h 401"/>
              <a:gd name="T6" fmla="*/ 37508615 w 650"/>
              <a:gd name="T7" fmla="*/ 43218574 h 401"/>
              <a:gd name="T8" fmla="*/ 5542551 w 650"/>
              <a:gd name="T9" fmla="*/ 43218574 h 401"/>
              <a:gd name="T10" fmla="*/ 0 w 650"/>
              <a:gd name="T11" fmla="*/ 36469522 h 401"/>
              <a:gd name="T12" fmla="*/ 0 w 650"/>
              <a:gd name="T13" fmla="*/ 15444572 h 401"/>
              <a:gd name="T14" fmla="*/ 5542551 w 650"/>
              <a:gd name="T15" fmla="*/ 8825212 h 401"/>
              <a:gd name="T16" fmla="*/ 37508615 w 650"/>
              <a:gd name="T17" fmla="*/ 8825212 h 401"/>
              <a:gd name="T18" fmla="*/ 37508615 w 650"/>
              <a:gd name="T19" fmla="*/ 6618999 h 401"/>
              <a:gd name="T20" fmla="*/ 44082271 w 650"/>
              <a:gd name="T21" fmla="*/ 0 h 401"/>
              <a:gd name="T22" fmla="*/ 47304475 w 650"/>
              <a:gd name="T23" fmla="*/ 1038260 h 401"/>
              <a:gd name="T24" fmla="*/ 81461997 w 650"/>
              <a:gd name="T25" fmla="*/ 21025311 h 401"/>
              <a:gd name="T26" fmla="*/ 83653096 w 650"/>
              <a:gd name="T27" fmla="*/ 25437737 h 401"/>
              <a:gd name="T28" fmla="*/ 81461997 w 650"/>
              <a:gd name="T29" fmla="*/ 31018476 h 401"/>
              <a:gd name="T30" fmla="*/ 47304475 w 650"/>
              <a:gd name="T31" fmla="*/ 50745781 h 401"/>
              <a:gd name="T32" fmla="*/ 44082271 w 650"/>
              <a:gd name="T33" fmla="*/ 51914094 h 40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50" h="401">
                <a:moveTo>
                  <a:pt x="342" y="400"/>
                </a:moveTo>
                <a:lnTo>
                  <a:pt x="342" y="400"/>
                </a:lnTo>
                <a:cubicBezTo>
                  <a:pt x="316" y="400"/>
                  <a:pt x="291" y="374"/>
                  <a:pt x="291" y="350"/>
                </a:cubicBezTo>
                <a:cubicBezTo>
                  <a:pt x="291" y="333"/>
                  <a:pt x="291" y="333"/>
                  <a:pt x="291" y="333"/>
                </a:cubicBezTo>
                <a:cubicBezTo>
                  <a:pt x="43" y="333"/>
                  <a:pt x="43" y="333"/>
                  <a:pt x="43" y="333"/>
                </a:cubicBezTo>
                <a:cubicBezTo>
                  <a:pt x="17" y="333"/>
                  <a:pt x="0" y="307"/>
                  <a:pt x="0" y="281"/>
                </a:cubicBezTo>
                <a:cubicBezTo>
                  <a:pt x="0" y="119"/>
                  <a:pt x="0" y="119"/>
                  <a:pt x="0" y="119"/>
                </a:cubicBezTo>
                <a:cubicBezTo>
                  <a:pt x="0" y="93"/>
                  <a:pt x="17" y="68"/>
                  <a:pt x="43" y="68"/>
                </a:cubicBezTo>
                <a:cubicBezTo>
                  <a:pt x="291" y="68"/>
                  <a:pt x="291" y="68"/>
                  <a:pt x="291" y="68"/>
                </a:cubicBezTo>
                <a:cubicBezTo>
                  <a:pt x="291" y="51"/>
                  <a:pt x="291" y="51"/>
                  <a:pt x="291" y="51"/>
                </a:cubicBezTo>
                <a:cubicBezTo>
                  <a:pt x="291" y="17"/>
                  <a:pt x="316" y="0"/>
                  <a:pt x="342" y="0"/>
                </a:cubicBezTo>
                <a:cubicBezTo>
                  <a:pt x="350" y="0"/>
                  <a:pt x="359" y="0"/>
                  <a:pt x="367" y="8"/>
                </a:cubicBezTo>
                <a:cubicBezTo>
                  <a:pt x="632" y="162"/>
                  <a:pt x="632" y="162"/>
                  <a:pt x="632" y="162"/>
                </a:cubicBezTo>
                <a:cubicBezTo>
                  <a:pt x="641" y="170"/>
                  <a:pt x="649" y="179"/>
                  <a:pt x="649" y="196"/>
                </a:cubicBezTo>
                <a:cubicBezTo>
                  <a:pt x="649" y="213"/>
                  <a:pt x="641" y="230"/>
                  <a:pt x="632" y="239"/>
                </a:cubicBezTo>
                <a:cubicBezTo>
                  <a:pt x="367" y="391"/>
                  <a:pt x="367" y="391"/>
                  <a:pt x="367" y="391"/>
                </a:cubicBezTo>
                <a:cubicBezTo>
                  <a:pt x="359" y="400"/>
                  <a:pt x="350" y="400"/>
                  <a:pt x="342" y="400"/>
                </a:cubicBezTo>
              </a:path>
            </a:pathLst>
          </a:custGeom>
          <a:solidFill>
            <a:srgbClr val="D92E3D"/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srgbClr val="989998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81749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6" name="object 33">
            <a:extLst>
              <a:ext uri="{FF2B5EF4-FFF2-40B4-BE49-F238E27FC236}">
                <a16:creationId xmlns:a16="http://schemas.microsoft.com/office/drawing/2014/main" id="{9A6FC3D2-7FCA-499C-A834-D35A5015E180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object 42">
            <a:extLst>
              <a:ext uri="{FF2B5EF4-FFF2-40B4-BE49-F238E27FC236}">
                <a16:creationId xmlns:a16="http://schemas.microsoft.com/office/drawing/2014/main" id="{E5076D87-3F5C-4DBB-ADE6-BA355510FE12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Contoh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Terlambat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Dibuat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Terlambat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Dibuat</a:t>
            </a:r>
            <a:endParaRPr lang="en-ID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1355CAC-ADDC-4DAE-9071-CD2B964D88DC}"/>
              </a:ext>
            </a:extLst>
          </p:cNvPr>
          <p:cNvSpPr txBox="1"/>
          <p:nvPr/>
        </p:nvSpPr>
        <p:spPr>
          <a:xfrm>
            <a:off x="740053" y="860593"/>
            <a:ext cx="10508050" cy="5491574"/>
          </a:xfrm>
          <a:prstGeom prst="rect">
            <a:avLst/>
          </a:prstGeom>
          <a:noFill/>
        </p:spPr>
        <p:txBody>
          <a:bodyPr wrap="square" lIns="108000" tIns="36000" rIns="108000" bIns="36000">
            <a:noAutofit/>
          </a:bodyPr>
          <a:lstStyle/>
          <a:p>
            <a:pPr algn="just"/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PT I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merupakan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PKP yang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melakukan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kegiatan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usaha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di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bidang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industri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pabrikan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)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sepatu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Berdasarkan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surat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pengukuhan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PKP,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diketahui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PT I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memiliki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NPWP 03.456.789.1-012.000 dan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beralamat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di Jalan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Gatot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Subroto No. 42G,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Senayan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Kebayoran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Baru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Jakarta Selatan 12190.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Selain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menjual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sepatu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kepada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distributor, PT I juga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melakukan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penjualan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kepada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pembeli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dengan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karakteristik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konsumen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akhir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melalui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toko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ritelnya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yang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bernama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Toko I-Sepatu.</a:t>
            </a:r>
            <a:endParaRPr lang="en-ID" sz="1400" dirty="0">
              <a:solidFill>
                <a:srgbClr val="002060"/>
              </a:solidFill>
              <a:effectLst/>
              <a:ea typeface="SimSun" panose="02010600030101010101" pitchFamily="2" charset="-122"/>
            </a:endParaRPr>
          </a:p>
          <a:p>
            <a:pPr marL="265113" lvl="0" indent="-265113" algn="just">
              <a:spcBef>
                <a:spcPts val="600"/>
              </a:spcBef>
              <a:buFont typeface="+mj-lt"/>
              <a:buAutoNum type="alphaLcPeriod"/>
            </a:pP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PT I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menjual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sepatu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kepada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distributor Tuan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Ogi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warga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negara Indonesia orang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pribadi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yang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beralamat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di Jalan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Gatot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Subroto No. 42B,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Senayan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Kebayoran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Baru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Jakarta Selatan 12190. Atas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penjualan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sepatu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tersebut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PT I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membuat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Pajak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dengan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mencantumkan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identitas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Pembeli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BKP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sebagai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berikut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ID" sz="1400" dirty="0">
              <a:solidFill>
                <a:srgbClr val="002060"/>
              </a:solidFill>
              <a:effectLst/>
              <a:ea typeface="SimSun" panose="02010600030101010101" pitchFamily="2" charset="-122"/>
            </a:endParaRPr>
          </a:p>
          <a:p>
            <a:pPr marL="1435100" indent="-1081088" algn="just">
              <a:tabLst>
                <a:tab pos="1258888" algn="l"/>
                <a:tab pos="1435100" algn="l"/>
              </a:tabLst>
            </a:pP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Nama	:	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Ogi</a:t>
            </a:r>
            <a:endParaRPr lang="en-ID" sz="1400" dirty="0">
              <a:solidFill>
                <a:srgbClr val="002060"/>
              </a:solidFill>
              <a:effectLst/>
              <a:ea typeface="SimSun" panose="02010600030101010101" pitchFamily="2" charset="-122"/>
            </a:endParaRPr>
          </a:p>
          <a:p>
            <a:pPr marL="1435100" indent="-1081088" algn="just">
              <a:tabLst>
                <a:tab pos="1258888" algn="l"/>
                <a:tab pos="1435100" algn="l"/>
              </a:tabLst>
            </a:pP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Alamat	:	Jalan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Gatot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Subroto No. 42B,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Senayan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Kebayoran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Baru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Jakarta Selatan 12190</a:t>
            </a:r>
            <a:endParaRPr lang="en-ID" sz="1400" dirty="0">
              <a:solidFill>
                <a:srgbClr val="002060"/>
              </a:solidFill>
              <a:effectLst/>
              <a:ea typeface="SimSun" panose="02010600030101010101" pitchFamily="2" charset="-122"/>
            </a:endParaRPr>
          </a:p>
          <a:p>
            <a:pPr marL="1435100" indent="-1081088" algn="just">
              <a:tabLst>
                <a:tab pos="1258888" algn="l"/>
                <a:tab pos="1435100" algn="l"/>
              </a:tabLst>
            </a:pP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NPWP	:	</a:t>
            </a:r>
            <a:r>
              <a:rPr lang="en-ID" sz="1400" b="1" dirty="0">
                <a:solidFill>
                  <a:srgbClr val="FF000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00.000.000.0-000.000</a:t>
            </a:r>
            <a:endParaRPr lang="en-ID" sz="1400" b="1" dirty="0">
              <a:solidFill>
                <a:srgbClr val="FF0000"/>
              </a:solidFill>
              <a:effectLst/>
              <a:ea typeface="SimSun" panose="02010600030101010101" pitchFamily="2" charset="-122"/>
            </a:endParaRPr>
          </a:p>
          <a:p>
            <a:pPr marL="1435100" indent="-1081088" algn="just">
              <a:tabLst>
                <a:tab pos="1258888" algn="l"/>
                <a:tab pos="1435100" algn="l"/>
              </a:tabLst>
            </a:pP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NIK/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paspor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	: 	</a:t>
            </a:r>
            <a:r>
              <a:rPr lang="en-ID" sz="1400" b="1" dirty="0">
                <a:solidFill>
                  <a:srgbClr val="FF000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-</a:t>
            </a:r>
            <a:endParaRPr lang="en-ID" sz="1400" b="1" dirty="0">
              <a:solidFill>
                <a:srgbClr val="FF0000"/>
              </a:solidFill>
              <a:effectLst/>
              <a:ea typeface="SimSun" panose="02010600030101010101" pitchFamily="2" charset="-122"/>
            </a:endParaRPr>
          </a:p>
          <a:p>
            <a:pPr marL="265113" algn="just">
              <a:tabLst>
                <a:tab pos="1350645" algn="l"/>
                <a:tab pos="1530350" algn="l"/>
              </a:tabLst>
            </a:pP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Dengan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demikian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PT I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membuat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Faktur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Pajak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yang </a:t>
            </a:r>
            <a:r>
              <a:rPr lang="en-US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diisi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secara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tidak</a:t>
            </a:r>
            <a:r>
              <a:rPr lang="en-US" sz="14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lengkap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karena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Pajak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id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tidak mencantumkan keterangan </a:t>
            </a:r>
            <a:r>
              <a:rPr lang="en-US" sz="14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cfm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Pasal</a:t>
            </a:r>
            <a:r>
              <a:rPr lang="en-US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en-US" sz="14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huruf</a:t>
            </a:r>
            <a:r>
              <a:rPr lang="en-US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sz="14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angka</a:t>
            </a:r>
            <a:r>
              <a:rPr lang="en-US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2 PER, </a:t>
            </a:r>
            <a:r>
              <a:rPr lang="en-US" sz="14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yaitu</a:t>
            </a:r>
            <a:r>
              <a:rPr lang="en-US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mencantumkan</a:t>
            </a:r>
            <a:r>
              <a:rPr lang="en-ID" sz="14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NPWP 00.000.000.0-000.000, </a:t>
            </a:r>
            <a:r>
              <a:rPr lang="en-ID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tetapi</a:t>
            </a:r>
            <a:r>
              <a:rPr lang="en-ID" sz="14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tidak</a:t>
            </a:r>
            <a:r>
              <a:rPr lang="en-ID" sz="14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mencantumkan</a:t>
            </a:r>
            <a:r>
              <a:rPr lang="en-ID" sz="14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NIK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ID" sz="1400" dirty="0">
              <a:solidFill>
                <a:srgbClr val="002060"/>
              </a:solidFill>
              <a:effectLst/>
              <a:ea typeface="SimSun" panose="02010600030101010101" pitchFamily="2" charset="-122"/>
            </a:endParaRPr>
          </a:p>
          <a:p>
            <a:pPr marL="265113" lvl="0" indent="-265113" algn="just">
              <a:spcBef>
                <a:spcPts val="600"/>
              </a:spcBef>
              <a:buFont typeface="+mj-lt"/>
              <a:buAutoNum type="alphaLcPeriod" startAt="2"/>
            </a:pP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PT I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menjual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sepatu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kepada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distributor CV J, NPWP 72.345.678.9-012.000. Atas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penjualan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sepatu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tersebut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PT I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membuat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Pajak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dengan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mencantumkan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rgbClr val="FF000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kode</a:t>
            </a:r>
            <a:r>
              <a:rPr lang="en-ID" sz="1400" b="1" dirty="0">
                <a:solidFill>
                  <a:srgbClr val="FF000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rgbClr val="FF000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transaksi</a:t>
            </a:r>
            <a:r>
              <a:rPr lang="en-ID" sz="1400" b="1" dirty="0">
                <a:solidFill>
                  <a:srgbClr val="FF000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04</a:t>
            </a:r>
            <a:r>
              <a:rPr lang="en-ID" sz="14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pada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isian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kode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dan NSFP.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Dengan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demikian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PT I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membuat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Faktur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Pajak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yang </a:t>
            </a:r>
            <a:r>
              <a:rPr lang="en-US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diisi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secara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tidak</a:t>
            </a:r>
            <a:r>
              <a:rPr lang="en-US" sz="14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lengkap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karena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Pajak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berisi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id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keterangan 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yang </a:t>
            </a:r>
            <a:r>
              <a:rPr lang="en-US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tidak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sesuai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dengan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tata </a:t>
            </a:r>
            <a:r>
              <a:rPr lang="en-US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cara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cfm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Lampiran </a:t>
            </a:r>
            <a:r>
              <a:rPr lang="en-US" sz="14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huruf</a:t>
            </a:r>
            <a:r>
              <a:rPr lang="en-US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sz="14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angka</a:t>
            </a:r>
            <a:r>
              <a:rPr lang="en-US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14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huruf</a:t>
            </a:r>
            <a:r>
              <a:rPr lang="en-US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14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angka</a:t>
            </a:r>
            <a:r>
              <a:rPr lang="en-US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1) 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PER</a:t>
            </a:r>
            <a:r>
              <a:rPr lang="en-US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yaitu</a:t>
            </a:r>
            <a:r>
              <a:rPr lang="en-US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mencantumkan</a:t>
            </a:r>
            <a:r>
              <a:rPr lang="en-ID" sz="14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kode</a:t>
            </a:r>
            <a:r>
              <a:rPr lang="en-ID" sz="14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transaksi</a:t>
            </a:r>
            <a:r>
              <a:rPr lang="en-ID" sz="14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04, </a:t>
            </a:r>
            <a:r>
              <a:rPr lang="en-ID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seharusnya</a:t>
            </a:r>
            <a:r>
              <a:rPr lang="en-ID" sz="14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kode</a:t>
            </a:r>
            <a:r>
              <a:rPr lang="en-ID" sz="14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transaksi</a:t>
            </a:r>
            <a:r>
              <a:rPr lang="en-ID" sz="14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01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ID" sz="1400" dirty="0">
              <a:solidFill>
                <a:srgbClr val="002060"/>
              </a:solidFill>
              <a:effectLst/>
              <a:ea typeface="SimSun" panose="02010600030101010101" pitchFamily="2" charset="-122"/>
            </a:endParaRPr>
          </a:p>
          <a:p>
            <a:pPr marL="265113" lvl="0" indent="-265113" algn="just">
              <a:spcBef>
                <a:spcPts val="600"/>
              </a:spcBef>
              <a:buFont typeface="+mj-lt"/>
              <a:buAutoNum type="alphaLcPeriod" startAt="2"/>
            </a:pP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PT I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menjual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sepatu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kepada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konsumen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akhir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Nyonya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Fio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melalui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Toko I-Sepatu. Atas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penjualan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sepatu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tersebut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PT I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membuat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Faktur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Pajak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bagi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PKP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pedagang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eceran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berupa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faktur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penjualan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dengan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mencantumkan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identitas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penjual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BKP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sebagai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berikut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ID" sz="1400" dirty="0">
              <a:solidFill>
                <a:srgbClr val="002060"/>
              </a:solidFill>
              <a:effectLst/>
              <a:ea typeface="SimSun" panose="02010600030101010101" pitchFamily="2" charset="-122"/>
            </a:endParaRPr>
          </a:p>
          <a:p>
            <a:pPr marL="354013" algn="just">
              <a:tabLst>
                <a:tab pos="1258888" algn="l"/>
                <a:tab pos="1435100" algn="l"/>
              </a:tabLst>
            </a:pP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Nama	:	PT I</a:t>
            </a:r>
            <a:endParaRPr lang="en-ID" sz="1400" dirty="0">
              <a:solidFill>
                <a:srgbClr val="002060"/>
              </a:solidFill>
              <a:effectLst/>
              <a:ea typeface="SimSun" panose="02010600030101010101" pitchFamily="2" charset="-122"/>
            </a:endParaRPr>
          </a:p>
          <a:p>
            <a:pPr marL="354013" algn="just">
              <a:tabLst>
                <a:tab pos="1258888" algn="l"/>
                <a:tab pos="1435100" algn="l"/>
              </a:tabLst>
            </a:pP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NPWP	:	03.456.789.1-012.000</a:t>
            </a:r>
          </a:p>
          <a:p>
            <a:pPr marL="354013" algn="just">
              <a:tabLst>
                <a:tab pos="1258888" algn="l"/>
                <a:tab pos="1435100" algn="l"/>
              </a:tabLst>
            </a:pPr>
            <a:r>
              <a:rPr lang="en-ID" sz="1400" dirty="0">
                <a:solidFill>
                  <a:srgbClr val="00206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Alamat	:	</a:t>
            </a:r>
            <a:r>
              <a:rPr lang="en-ID" sz="1400" b="1" dirty="0">
                <a:solidFill>
                  <a:srgbClr val="FF00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-</a:t>
            </a:r>
            <a:endParaRPr lang="en-ID" sz="1400" b="1" dirty="0">
              <a:solidFill>
                <a:srgbClr val="FF0000"/>
              </a:solidFill>
              <a:effectLst/>
              <a:ea typeface="SimSun" panose="02010600030101010101" pitchFamily="2" charset="-122"/>
            </a:endParaRPr>
          </a:p>
          <a:p>
            <a:pPr marL="265113" algn="just"/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Dengan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demikian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PT I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membuat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Faktur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Pajak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yang </a:t>
            </a:r>
            <a:r>
              <a:rPr lang="en-US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diisi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secara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tidak</a:t>
            </a:r>
            <a:r>
              <a:rPr lang="en-US" sz="14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lengkap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karena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id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tidak mencantumkan keterangan </a:t>
            </a:r>
            <a:r>
              <a:rPr lang="en-US" sz="14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cfm</a:t>
            </a:r>
            <a:r>
              <a:rPr lang="en-US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id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Pasal</a:t>
            </a:r>
            <a:r>
              <a:rPr lang="en-US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26 </a:t>
            </a:r>
            <a:r>
              <a:rPr lang="en-US" sz="14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ayat</a:t>
            </a:r>
            <a:r>
              <a:rPr lang="en-US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(2) </a:t>
            </a:r>
            <a:r>
              <a:rPr lang="en-US" sz="14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huruf</a:t>
            </a:r>
            <a:r>
              <a:rPr lang="en-US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a PER, </a:t>
            </a:r>
            <a:r>
              <a:rPr lang="en-US" sz="14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yaitu</a:t>
            </a:r>
            <a:r>
              <a:rPr lang="en-US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tidak</a:t>
            </a:r>
            <a:r>
              <a:rPr lang="en-US" sz="1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mencantumkan</a:t>
            </a:r>
            <a:r>
              <a:rPr lang="en-ID" sz="14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alamat</a:t>
            </a:r>
            <a:r>
              <a:rPr lang="en-ID" sz="14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PT I</a:t>
            </a:r>
            <a:r>
              <a:rPr lang="en-ID" sz="14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ID" sz="1400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sp>
        <p:nvSpPr>
          <p:cNvPr id="54" name="Flowchart: Delay 53">
            <a:extLst>
              <a:ext uri="{FF2B5EF4-FFF2-40B4-BE49-F238E27FC236}">
                <a16:creationId xmlns:a16="http://schemas.microsoft.com/office/drawing/2014/main" id="{62F313C0-CD2C-4C59-BCDC-97E7D70C2190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6.2.1</a:t>
            </a:r>
          </a:p>
        </p:txBody>
      </p:sp>
    </p:spTree>
    <p:extLst>
      <p:ext uri="{BB962C8B-B14F-4D97-AF65-F5344CB8AC3E}">
        <p14:creationId xmlns:p14="http://schemas.microsoft.com/office/powerpoint/2010/main" val="1627770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6" name="object 33">
            <a:extLst>
              <a:ext uri="{FF2B5EF4-FFF2-40B4-BE49-F238E27FC236}">
                <a16:creationId xmlns:a16="http://schemas.microsoft.com/office/drawing/2014/main" id="{9A6FC3D2-7FCA-499C-A834-D35A5015E180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object 42">
            <a:extLst>
              <a:ext uri="{FF2B5EF4-FFF2-40B4-BE49-F238E27FC236}">
                <a16:creationId xmlns:a16="http://schemas.microsoft.com/office/drawing/2014/main" id="{E5076D87-3F5C-4DBB-ADE6-BA355510FE12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Contoh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Terlambat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Dibuat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Terlambat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Dibuat</a:t>
            </a:r>
            <a:endParaRPr lang="en-ID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1355CAC-ADDC-4DAE-9071-CD2B964D88DC}"/>
              </a:ext>
            </a:extLst>
          </p:cNvPr>
          <p:cNvSpPr txBox="1"/>
          <p:nvPr/>
        </p:nvSpPr>
        <p:spPr>
          <a:xfrm>
            <a:off x="740053" y="860593"/>
            <a:ext cx="10508050" cy="5692708"/>
          </a:xfrm>
          <a:prstGeom prst="rect">
            <a:avLst/>
          </a:prstGeom>
          <a:noFill/>
        </p:spPr>
        <p:txBody>
          <a:bodyPr wrap="square" lIns="108000" tIns="36000" rIns="108000" bIns="36000">
            <a:noAutofit/>
          </a:bodyPr>
          <a:lstStyle/>
          <a:p>
            <a:pPr lvl="0" algn="just">
              <a:spcAft>
                <a:spcPts val="600"/>
              </a:spcAft>
            </a:pPr>
            <a:r>
              <a:rPr lang="en-ID" b="1" dirty="0" err="1">
                <a:solidFill>
                  <a:srgbClr val="0000FF"/>
                </a:solidFill>
                <a:effectLst/>
                <a:ea typeface="SimSun" panose="02010600030101010101" pitchFamily="2" charset="-122"/>
              </a:rPr>
              <a:t>Contoh</a:t>
            </a:r>
            <a:r>
              <a:rPr lang="en-ID" b="1" dirty="0">
                <a:solidFill>
                  <a:srgbClr val="0000FF"/>
                </a:solidFill>
                <a:effectLst/>
                <a:ea typeface="SimSun" panose="02010600030101010101" pitchFamily="2" charset="-122"/>
              </a:rPr>
              <a:t> 1:</a:t>
            </a:r>
          </a:p>
          <a:p>
            <a:pPr lvl="0" algn="just">
              <a:spcAft>
                <a:spcPts val="600"/>
              </a:spcAft>
            </a:pPr>
            <a:r>
              <a:rPr lang="en-ID" dirty="0">
                <a:effectLst/>
                <a:ea typeface="SimSun" panose="02010600030101010101" pitchFamily="2" charset="-122"/>
              </a:rPr>
              <a:t>PT K yang </a:t>
            </a:r>
            <a:r>
              <a:rPr lang="en-ID" dirty="0" err="1">
                <a:effectLst/>
                <a:ea typeface="SimSun" panose="02010600030101010101" pitchFamily="2" charset="-122"/>
              </a:rPr>
              <a:t>merupakan</a:t>
            </a:r>
            <a:r>
              <a:rPr lang="en-ID" dirty="0">
                <a:effectLst/>
                <a:ea typeface="SimSun" panose="02010600030101010101" pitchFamily="2" charset="-122"/>
              </a:rPr>
              <a:t> PKP </a:t>
            </a:r>
            <a:r>
              <a:rPr lang="en-ID" dirty="0" err="1">
                <a:effectLst/>
                <a:ea typeface="SimSun" panose="02010600030101010101" pitchFamily="2" charset="-122"/>
              </a:rPr>
              <a:t>melakukan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penyerahan</a:t>
            </a:r>
            <a:r>
              <a:rPr lang="en-ID" dirty="0">
                <a:effectLst/>
                <a:ea typeface="SimSun" panose="02010600030101010101" pitchFamily="2" charset="-122"/>
              </a:rPr>
              <a:t> BKP </a:t>
            </a:r>
            <a:r>
              <a:rPr lang="en-ID" dirty="0" err="1">
                <a:effectLst/>
                <a:ea typeface="SimSun" panose="02010600030101010101" pitchFamily="2" charset="-122"/>
              </a:rPr>
              <a:t>kepada</a:t>
            </a:r>
            <a:r>
              <a:rPr lang="en-ID" dirty="0">
                <a:effectLst/>
                <a:ea typeface="SimSun" panose="02010600030101010101" pitchFamily="2" charset="-122"/>
              </a:rPr>
              <a:t> CV L yang </a:t>
            </a:r>
            <a:r>
              <a:rPr lang="en-ID" dirty="0" err="1">
                <a:effectLst/>
                <a:ea typeface="SimSun" panose="02010600030101010101" pitchFamily="2" charset="-122"/>
              </a:rPr>
              <a:t>Faktur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Pajaknya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seharusnya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dibuat</a:t>
            </a:r>
            <a:r>
              <a:rPr lang="en-ID" dirty="0">
                <a:effectLst/>
                <a:ea typeface="SimSun" panose="02010600030101010101" pitchFamily="2" charset="-122"/>
              </a:rPr>
              <a:t> pada </a:t>
            </a:r>
            <a:r>
              <a:rPr lang="en-ID" dirty="0" err="1">
                <a:effectLst/>
                <a:ea typeface="SimSun" panose="02010600030101010101" pitchFamily="2" charset="-122"/>
              </a:rPr>
              <a:t>tanggal</a:t>
            </a:r>
            <a:r>
              <a:rPr lang="en-ID" dirty="0">
                <a:effectLst/>
                <a:ea typeface="SimSun" panose="02010600030101010101" pitchFamily="2" charset="-122"/>
              </a:rPr>
              <a:t> 12 April 2022. PT K </a:t>
            </a:r>
            <a:r>
              <a:rPr lang="en-ID" dirty="0" err="1">
                <a:effectLst/>
                <a:ea typeface="SimSun" panose="02010600030101010101" pitchFamily="2" charset="-122"/>
              </a:rPr>
              <a:t>membuat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Faktur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Pajak</a:t>
            </a:r>
            <a:r>
              <a:rPr lang="en-ID" dirty="0">
                <a:effectLst/>
                <a:ea typeface="SimSun" panose="02010600030101010101" pitchFamily="2" charset="-122"/>
              </a:rPr>
              <a:t> pada </a:t>
            </a:r>
            <a:r>
              <a:rPr lang="en-ID" dirty="0" err="1">
                <a:effectLst/>
                <a:ea typeface="SimSun" panose="02010600030101010101" pitchFamily="2" charset="-122"/>
              </a:rPr>
              <a:t>tanggal</a:t>
            </a:r>
            <a:r>
              <a:rPr lang="en-ID" dirty="0">
                <a:effectLst/>
                <a:ea typeface="SimSun" panose="02010600030101010101" pitchFamily="2" charset="-122"/>
              </a:rPr>
              <a:t> 13 April 2022 </a:t>
            </a:r>
            <a:r>
              <a:rPr lang="en-ID" dirty="0" err="1">
                <a:effectLst/>
                <a:ea typeface="SimSun" panose="02010600030101010101" pitchFamily="2" charset="-122"/>
              </a:rPr>
              <a:t>dengan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mengisi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kolom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tanggal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Faktur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Pajak</a:t>
            </a:r>
            <a:r>
              <a:rPr lang="en-ID" dirty="0">
                <a:effectLst/>
                <a:ea typeface="SimSun" panose="02010600030101010101" pitchFamily="2" charset="-122"/>
              </a:rPr>
              <a:t> 13 April 2022.   </a:t>
            </a:r>
            <a:r>
              <a:rPr lang="en-ID" dirty="0" err="1">
                <a:effectLst/>
                <a:ea typeface="SimSun" panose="02010600030101010101" pitchFamily="2" charset="-122"/>
              </a:rPr>
              <a:t>Faktur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Pajak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tersebut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merupakan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Pajak</a:t>
            </a:r>
            <a:r>
              <a:rPr lang="en-ID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yang </a:t>
            </a:r>
            <a:r>
              <a:rPr lang="en-ID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terlambat</a:t>
            </a:r>
            <a:r>
              <a:rPr lang="en-ID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dibuat</a:t>
            </a:r>
            <a:r>
              <a:rPr lang="en-ID" dirty="0">
                <a:effectLst/>
                <a:ea typeface="SimSun" panose="02010600030101010101" pitchFamily="2" charset="-122"/>
              </a:rPr>
              <a:t>.</a:t>
            </a:r>
          </a:p>
          <a:p>
            <a:pPr marL="265113" lvl="0" indent="-26511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dirty="0">
                <a:effectLst/>
                <a:ea typeface="SimSun" panose="02010600030101010101" pitchFamily="2" charset="-122"/>
              </a:rPr>
              <a:t>PT K </a:t>
            </a:r>
            <a:r>
              <a:rPr lang="en-US" dirty="0" err="1">
                <a:effectLst/>
                <a:ea typeface="SimSun" panose="02010600030101010101" pitchFamily="2" charset="-122"/>
                <a:cs typeface="Arial" panose="020B0604020202020204" pitchFamily="34" charset="0"/>
              </a:rPr>
              <a:t>dikenai</a:t>
            </a:r>
            <a:r>
              <a:rPr lang="en-US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sanksi</a:t>
            </a:r>
            <a:r>
              <a:rPr lang="en-US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administratif</a:t>
            </a:r>
            <a:r>
              <a:rPr lang="en-US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sesuai</a:t>
            </a:r>
            <a:r>
              <a:rPr lang="en-US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  <a:cs typeface="Arial" panose="020B0604020202020204" pitchFamily="34" charset="0"/>
              </a:rPr>
              <a:t>dengan</a:t>
            </a:r>
            <a:r>
              <a:rPr lang="en-US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ea typeface="SimSun" panose="02010600030101010101" pitchFamily="2" charset="-122"/>
                <a:cs typeface="Arial" panose="020B0604020202020204" pitchFamily="34" charset="0"/>
              </a:rPr>
              <a:t>Pasal</a:t>
            </a:r>
            <a:r>
              <a:rPr lang="en-US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14 </a:t>
            </a:r>
            <a:r>
              <a:rPr lang="en-US" dirty="0" err="1">
                <a:effectLst/>
                <a:ea typeface="SimSun" panose="02010600030101010101" pitchFamily="2" charset="-122"/>
                <a:cs typeface="Arial" panose="020B0604020202020204" pitchFamily="34" charset="0"/>
              </a:rPr>
              <a:t>ayat</a:t>
            </a:r>
            <a:r>
              <a:rPr lang="en-US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(4) </a:t>
            </a:r>
            <a:r>
              <a:rPr lang="en-US" dirty="0" err="1">
                <a:effectLst/>
                <a:ea typeface="SimSun" panose="02010600030101010101" pitchFamily="2" charset="-122"/>
                <a:cs typeface="Arial" panose="020B0604020202020204" pitchFamily="34" charset="0"/>
              </a:rPr>
              <a:t>Undang-Undang</a:t>
            </a:r>
            <a:r>
              <a:rPr lang="en-US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KUP</a:t>
            </a:r>
            <a:r>
              <a:rPr lang="en-ID" dirty="0">
                <a:effectLst/>
                <a:ea typeface="SimSun" panose="02010600030101010101" pitchFamily="2" charset="-122"/>
              </a:rPr>
              <a:t>.</a:t>
            </a:r>
          </a:p>
          <a:p>
            <a:pPr marL="265113" lvl="0" indent="-26511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dirty="0" err="1">
                <a:effectLst/>
                <a:ea typeface="SimSun" panose="02010600030101010101" pitchFamily="2" charset="-122"/>
              </a:rPr>
              <a:t>Dalam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hal</a:t>
            </a:r>
            <a:r>
              <a:rPr lang="en-ID" dirty="0">
                <a:effectLst/>
                <a:ea typeface="SimSun" panose="02010600030101010101" pitchFamily="2" charset="-122"/>
              </a:rPr>
              <a:t> CV L </a:t>
            </a:r>
            <a:r>
              <a:rPr lang="en-ID" dirty="0" err="1">
                <a:effectLst/>
                <a:ea typeface="SimSun" panose="02010600030101010101" pitchFamily="2" charset="-122"/>
              </a:rPr>
              <a:t>merupakan</a:t>
            </a:r>
            <a:r>
              <a:rPr lang="en-ID" dirty="0">
                <a:effectLst/>
                <a:ea typeface="SimSun" panose="02010600030101010101" pitchFamily="2" charset="-122"/>
              </a:rPr>
              <a:t> PKP </a:t>
            </a:r>
            <a:r>
              <a:rPr lang="en-ID" dirty="0" err="1">
                <a:effectLst/>
                <a:ea typeface="SimSun" panose="02010600030101010101" pitchFamily="2" charset="-122"/>
              </a:rPr>
              <a:t>maka</a:t>
            </a:r>
            <a:r>
              <a:rPr lang="en-ID" dirty="0">
                <a:effectLst/>
                <a:ea typeface="SimSun" panose="02010600030101010101" pitchFamily="2" charset="-122"/>
              </a:rPr>
              <a:t> PPN yang </a:t>
            </a:r>
            <a:r>
              <a:rPr lang="en-ID" dirty="0" err="1">
                <a:effectLst/>
                <a:ea typeface="SimSun" panose="02010600030101010101" pitchFamily="2" charset="-122"/>
              </a:rPr>
              <a:t>tercantum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dalam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Faktur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Pajak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tersebut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merupakan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Pajak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Masukan</a:t>
            </a:r>
            <a:r>
              <a:rPr lang="en-ID" dirty="0">
                <a:effectLst/>
                <a:ea typeface="SimSun" panose="02010600030101010101" pitchFamily="2" charset="-122"/>
              </a:rPr>
              <a:t> yang </a:t>
            </a:r>
            <a:r>
              <a:rPr lang="en-ID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dapat</a:t>
            </a:r>
            <a:r>
              <a:rPr lang="en-ID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dikreditkan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sepanjang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memenuhi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ketentuan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pengkreditan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Pajak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Masukan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sesuai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dengan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ketentuan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peraturan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perundang-undangan</a:t>
            </a:r>
            <a:r>
              <a:rPr lang="en-ID" dirty="0">
                <a:effectLst/>
                <a:ea typeface="SimSun" panose="02010600030101010101" pitchFamily="2" charset="-122"/>
              </a:rPr>
              <a:t> di </a:t>
            </a:r>
            <a:r>
              <a:rPr lang="en-ID" dirty="0" err="1">
                <a:effectLst/>
                <a:ea typeface="SimSun" panose="02010600030101010101" pitchFamily="2" charset="-122"/>
              </a:rPr>
              <a:t>bidang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perpajakan</a:t>
            </a:r>
            <a:r>
              <a:rPr lang="en-ID" dirty="0">
                <a:effectLst/>
                <a:ea typeface="SimSun" panose="02010600030101010101" pitchFamily="2" charset="-122"/>
              </a:rPr>
              <a:t>.</a:t>
            </a:r>
          </a:p>
          <a:p>
            <a:pPr algn="just"/>
            <a:endParaRPr lang="en-ID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ID" b="1" dirty="0" err="1">
                <a:solidFill>
                  <a:srgbClr val="0000FF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Contoh</a:t>
            </a:r>
            <a:r>
              <a:rPr lang="en-ID" b="1" dirty="0">
                <a:solidFill>
                  <a:srgbClr val="0000FF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2:</a:t>
            </a:r>
          </a:p>
          <a:p>
            <a:pPr lvl="0" algn="just">
              <a:spcAft>
                <a:spcPts val="600"/>
              </a:spcAft>
            </a:pP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Berdasarkan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a typeface="SimSu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ontoh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1 pada </a:t>
            </a:r>
            <a:r>
              <a:rPr lang="en-ID" i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slide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3.5.1:</a:t>
            </a:r>
          </a:p>
          <a:p>
            <a:pPr lvl="0" algn="just">
              <a:spcAft>
                <a:spcPts val="600"/>
              </a:spcAft>
            </a:pPr>
            <a:r>
              <a:rPr lang="en-ID" dirty="0">
                <a:ea typeface="SimSun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ID" dirty="0">
                <a:effectLst/>
                <a:ea typeface="SimSun" panose="02010600030101010101" pitchFamily="2" charset="-122"/>
              </a:rPr>
              <a:t>T H </a:t>
            </a:r>
            <a:r>
              <a:rPr lang="en-ID" dirty="0" err="1">
                <a:effectLst/>
                <a:ea typeface="SimSun" panose="02010600030101010101" pitchFamily="2" charset="-122"/>
              </a:rPr>
              <a:t>melakukan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penyerahan</a:t>
            </a:r>
            <a:r>
              <a:rPr lang="en-ID" dirty="0">
                <a:effectLst/>
                <a:ea typeface="SimSun" panose="02010600030101010101" pitchFamily="2" charset="-122"/>
              </a:rPr>
              <a:t> BKP pada </a:t>
            </a:r>
            <a:r>
              <a:rPr lang="en-ID" dirty="0" err="1">
                <a:effectLst/>
                <a:ea typeface="SimSun" panose="02010600030101010101" pitchFamily="2" charset="-122"/>
              </a:rPr>
              <a:t>tanggal</a:t>
            </a:r>
            <a:r>
              <a:rPr lang="en-ID" dirty="0">
                <a:effectLst/>
                <a:ea typeface="SimSun" panose="02010600030101010101" pitchFamily="2" charset="-122"/>
              </a:rPr>
              <a:t> 11 April 2022, </a:t>
            </a:r>
            <a:r>
              <a:rPr lang="en-ID" dirty="0" err="1">
                <a:effectLst/>
                <a:ea typeface="SimSun" panose="02010600030101010101" pitchFamily="2" charset="-122"/>
              </a:rPr>
              <a:t>membuat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i="1" dirty="0">
                <a:effectLst/>
                <a:ea typeface="SimSun" panose="02010600030101010101" pitchFamily="2" charset="-122"/>
              </a:rPr>
              <a:t>e-</a:t>
            </a:r>
            <a:r>
              <a:rPr lang="en-ID" dirty="0" err="1">
                <a:effectLst/>
                <a:ea typeface="SimSun" panose="02010600030101010101" pitchFamily="2" charset="-122"/>
              </a:rPr>
              <a:t>Faktur</a:t>
            </a:r>
            <a:r>
              <a:rPr lang="en-ID" dirty="0"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dengan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mengisi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kolom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tanggal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Faktur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Pajak</a:t>
            </a:r>
            <a:r>
              <a:rPr lang="en-ID" dirty="0">
                <a:effectLst/>
                <a:ea typeface="SimSun" panose="02010600030101010101" pitchFamily="2" charset="-122"/>
              </a:rPr>
              <a:t> 11 April 2022, dan </a:t>
            </a:r>
            <a:r>
              <a:rPr lang="en-ID" dirty="0" err="1">
                <a:effectLst/>
                <a:ea typeface="SimSun" panose="02010600030101010101" pitchFamily="2" charset="-122"/>
              </a:rPr>
              <a:t>mengunggah</a:t>
            </a:r>
            <a:r>
              <a:rPr lang="en-ID" dirty="0">
                <a:effectLst/>
                <a:ea typeface="SimSun" panose="02010600030101010101" pitchFamily="2" charset="-122"/>
              </a:rPr>
              <a:t> (meng-</a:t>
            </a:r>
            <a:r>
              <a:rPr lang="en-ID" i="1" dirty="0">
                <a:effectLst/>
                <a:ea typeface="SimSun" panose="02010600030101010101" pitchFamily="2" charset="-122"/>
              </a:rPr>
              <a:t>upload</a:t>
            </a:r>
            <a:r>
              <a:rPr lang="en-ID" dirty="0">
                <a:effectLst/>
                <a:ea typeface="SimSun" panose="02010600030101010101" pitchFamily="2" charset="-122"/>
              </a:rPr>
              <a:t>) </a:t>
            </a:r>
            <a:r>
              <a:rPr lang="en-ID" dirty="0" err="1">
                <a:effectLst/>
                <a:ea typeface="SimSun" panose="02010600030101010101" pitchFamily="2" charset="-122"/>
              </a:rPr>
              <a:t>ke</a:t>
            </a:r>
            <a:r>
              <a:rPr lang="en-ID" dirty="0">
                <a:effectLst/>
                <a:ea typeface="SimSun" panose="02010600030101010101" pitchFamily="2" charset="-122"/>
              </a:rPr>
              <a:t> DJP </a:t>
            </a:r>
            <a:r>
              <a:rPr lang="en-ID" dirty="0" err="1">
                <a:effectLst/>
                <a:ea typeface="SimSun" panose="02010600030101010101" pitchFamily="2" charset="-122"/>
              </a:rPr>
              <a:t>dengan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menggunakan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</a:rPr>
              <a:t>aplikasi</a:t>
            </a:r>
            <a:r>
              <a:rPr lang="en-ID" dirty="0">
                <a:effectLst/>
                <a:ea typeface="SimSun" panose="02010600030101010101" pitchFamily="2" charset="-122"/>
              </a:rPr>
              <a:t> </a:t>
            </a:r>
            <a:r>
              <a:rPr lang="en-ID" i="1" dirty="0">
                <a:effectLst/>
                <a:ea typeface="SimSun" panose="02010600030101010101" pitchFamily="2" charset="-122"/>
              </a:rPr>
              <a:t>e-</a:t>
            </a:r>
            <a:r>
              <a:rPr lang="en-ID" dirty="0" err="1">
                <a:effectLst/>
                <a:ea typeface="SimSun" panose="02010600030101010101" pitchFamily="2" charset="-122"/>
              </a:rPr>
              <a:t>Faktur</a:t>
            </a:r>
            <a:r>
              <a:rPr lang="en-ID" dirty="0">
                <a:effectLst/>
                <a:ea typeface="SimSun" panose="02010600030101010101" pitchFamily="2" charset="-122"/>
              </a:rPr>
              <a:t> pada </a:t>
            </a:r>
            <a:r>
              <a:rPr lang="en-ID" dirty="0" err="1">
                <a:effectLst/>
                <a:ea typeface="SimSun" panose="02010600030101010101" pitchFamily="2" charset="-122"/>
              </a:rPr>
              <a:t>tanggal</a:t>
            </a:r>
            <a:r>
              <a:rPr lang="en-ID" dirty="0">
                <a:effectLst/>
                <a:ea typeface="SimSun" panose="02010600030101010101" pitchFamily="2" charset="-122"/>
              </a:rPr>
              <a:t> 14 Mei 2022. </a:t>
            </a:r>
            <a:r>
              <a:rPr lang="en-ID" i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e-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Faktur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tersebut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diberikan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persetujuan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dari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DJP.</a:t>
            </a:r>
          </a:p>
          <a:p>
            <a:pPr algn="just">
              <a:spcAft>
                <a:spcPts val="600"/>
              </a:spcAft>
            </a:pP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Faktur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Pajak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yang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dibuat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oleh PT H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tersebut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bukan</a:t>
            </a:r>
            <a:r>
              <a:rPr lang="en-ID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merupakan</a:t>
            </a:r>
            <a:r>
              <a:rPr lang="en-ID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Faktur</a:t>
            </a:r>
            <a:r>
              <a:rPr lang="en-ID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Pajak</a:t>
            </a:r>
            <a:r>
              <a:rPr lang="en-ID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terlambat</a:t>
            </a:r>
            <a:r>
              <a:rPr lang="en-ID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dibuat</a:t>
            </a:r>
            <a:r>
              <a:rPr lang="en-ID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karena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meskipun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diunggah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(di-</a:t>
            </a:r>
            <a:r>
              <a:rPr lang="en-ID" i="1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upload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ke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DJP dan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memperoleh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persetujuan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dari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DJP pada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tanggal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14 Mei 2022,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tetapi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tanggal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pembuatan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Faktur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Pajak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yang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tercantum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dalam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Faktur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Pajak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tersebut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sama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dengan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tanggal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saat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Faktur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Pajak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seharusnya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dibuat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yaitu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tanggal</a:t>
            </a:r>
            <a:r>
              <a:rPr lang="en-ID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11 April 2022.</a:t>
            </a:r>
            <a:endParaRPr lang="en-ID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sp>
        <p:nvSpPr>
          <p:cNvPr id="54" name="Flowchart: Delay 53">
            <a:extLst>
              <a:ext uri="{FF2B5EF4-FFF2-40B4-BE49-F238E27FC236}">
                <a16:creationId xmlns:a16="http://schemas.microsoft.com/office/drawing/2014/main" id="{62F313C0-CD2C-4C59-BCDC-97E7D70C2190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6.2.2</a:t>
            </a:r>
          </a:p>
        </p:txBody>
      </p:sp>
    </p:spTree>
    <p:extLst>
      <p:ext uri="{BB962C8B-B14F-4D97-AF65-F5344CB8AC3E}">
        <p14:creationId xmlns:p14="http://schemas.microsoft.com/office/powerpoint/2010/main" val="2444539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6" name="object 33">
            <a:extLst>
              <a:ext uri="{FF2B5EF4-FFF2-40B4-BE49-F238E27FC236}">
                <a16:creationId xmlns:a16="http://schemas.microsoft.com/office/drawing/2014/main" id="{9A6FC3D2-7FCA-499C-A834-D35A5015E180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object 42">
            <a:extLst>
              <a:ext uri="{FF2B5EF4-FFF2-40B4-BE49-F238E27FC236}">
                <a16:creationId xmlns:a16="http://schemas.microsoft.com/office/drawing/2014/main" id="{E5076D87-3F5C-4DBB-ADE6-BA355510FE12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Contoh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Dianggap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Dibuat</a:t>
            </a:r>
            <a:endParaRPr lang="en-ID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1355CAC-ADDC-4DAE-9071-CD2B964D88DC}"/>
              </a:ext>
            </a:extLst>
          </p:cNvPr>
          <p:cNvSpPr txBox="1"/>
          <p:nvPr/>
        </p:nvSpPr>
        <p:spPr>
          <a:xfrm>
            <a:off x="740053" y="860593"/>
            <a:ext cx="10508050" cy="5186244"/>
          </a:xfrm>
          <a:prstGeom prst="rect">
            <a:avLst/>
          </a:prstGeom>
          <a:noFill/>
        </p:spPr>
        <p:txBody>
          <a:bodyPr wrap="square" lIns="108000" tIns="36000" rIns="108000" bIns="36000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CV M yang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merupakan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PKP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melakukan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penyerahan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BKP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kepada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PT N yang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Pajaknya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seharusnya</a:t>
            </a:r>
            <a:r>
              <a:rPr lang="en-ID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dibuat</a:t>
            </a:r>
            <a:r>
              <a:rPr lang="en-ID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pada </a:t>
            </a:r>
            <a:r>
              <a:rPr lang="en-ID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tanggal</a:t>
            </a:r>
            <a:r>
              <a:rPr lang="en-ID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20 April 2022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.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Namun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,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tanggal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pembuatan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Pajak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yang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tercantum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dalam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Pajak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yaitu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20 </a:t>
            </a:r>
            <a:r>
              <a:rPr lang="en-ID" sz="18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Juli</a:t>
            </a:r>
            <a:r>
              <a:rPr lang="en-ID" sz="1800" b="1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2022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Dengan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demikian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,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Pajak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tersebut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merupakan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Pajak</a:t>
            </a:r>
            <a:r>
              <a:rPr lang="en-ID" sz="1800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yang </a:t>
            </a:r>
            <a:r>
              <a:rPr lang="en-ID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dianggap</a:t>
            </a:r>
            <a:r>
              <a:rPr lang="en-ID" sz="1800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tidak</a:t>
            </a:r>
            <a:r>
              <a:rPr lang="en-ID" sz="1800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dibuat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karena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dibuat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setelah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melewati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jangka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waktu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3 (</a:t>
            </a:r>
            <a:r>
              <a:rPr lang="en-US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tiga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bulan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sejak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saat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Faktur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Pajak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seharusnya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dibuat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yaitu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setelah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melewati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tanggal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19 </a:t>
            </a:r>
            <a:r>
              <a:rPr lang="en-US" sz="18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Juli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2022.</a:t>
            </a:r>
            <a:endParaRPr lang="en-ID" sz="1800" dirty="0">
              <a:solidFill>
                <a:srgbClr val="002060"/>
              </a:solidFill>
              <a:effectLst/>
              <a:ea typeface="SimSun" panose="02010600030101010101" pitchFamily="2" charset="-122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CV M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dikenai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sanksi</a:t>
            </a:r>
            <a:r>
              <a:rPr lang="en-US" sz="1800" b="1" dirty="0">
                <a:solidFill>
                  <a:srgbClr val="C0000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administratif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sesuai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dengan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Pasal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14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ayat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(4) </a:t>
            </a:r>
            <a:r>
              <a:rPr lang="en-US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Undang-Undang</a:t>
            </a:r>
            <a:r>
              <a:rPr lang="en-US" sz="18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 KUP.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D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alam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hal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PT N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merupakan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PKP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maka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PPN yang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tercantum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dalam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Faktur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Pajak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tersebut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merupakan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Pajak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dirty="0" err="1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Masukan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 yang </a:t>
            </a:r>
            <a:r>
              <a:rPr lang="en-ID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tidak</a:t>
            </a:r>
            <a:r>
              <a:rPr lang="en-ID" sz="1800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dapat</a:t>
            </a:r>
            <a:r>
              <a:rPr lang="en-ID" sz="1800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ID" sz="18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dikreditkan</a:t>
            </a:r>
            <a:r>
              <a:rPr lang="en-ID" sz="1800" dirty="0">
                <a:solidFill>
                  <a:srgbClr val="002060"/>
                </a:solidFill>
                <a:effectLst/>
                <a:ea typeface="SimSun" panose="02010600030101010101" pitchFamily="2" charset="-122"/>
              </a:rPr>
              <a:t>.</a:t>
            </a:r>
          </a:p>
        </p:txBody>
      </p:sp>
      <p:sp>
        <p:nvSpPr>
          <p:cNvPr id="54" name="Flowchart: Delay 53">
            <a:extLst>
              <a:ext uri="{FF2B5EF4-FFF2-40B4-BE49-F238E27FC236}">
                <a16:creationId xmlns:a16="http://schemas.microsoft.com/office/drawing/2014/main" id="{62F313C0-CD2C-4C59-BCDC-97E7D70C2190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6.2.3</a:t>
            </a:r>
          </a:p>
        </p:txBody>
      </p:sp>
    </p:spTree>
    <p:extLst>
      <p:ext uri="{BB962C8B-B14F-4D97-AF65-F5344CB8AC3E}">
        <p14:creationId xmlns:p14="http://schemas.microsoft.com/office/powerpoint/2010/main" val="280775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7FFAEA0-8CA8-441C-B979-0FD012199372}"/>
              </a:ext>
            </a:extLst>
          </p:cNvPr>
          <p:cNvGrpSpPr/>
          <p:nvPr/>
        </p:nvGrpSpPr>
        <p:grpSpPr>
          <a:xfrm>
            <a:off x="-1" y="2714877"/>
            <a:ext cx="5897113" cy="4143123"/>
            <a:chOff x="-1" y="3709504"/>
            <a:chExt cx="5897113" cy="3148496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7FC4A13-880E-4869-B888-F8D5C2454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1" t="46685" b="-3"/>
            <a:stretch/>
          </p:blipFill>
          <p:spPr>
            <a:xfrm flipH="1">
              <a:off x="-1" y="3745756"/>
              <a:ext cx="5890691" cy="311224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CEE9F3C-004D-4F26-B9C3-7EE3955C2CC9}"/>
                </a:ext>
              </a:extLst>
            </p:cNvPr>
            <p:cNvSpPr/>
            <p:nvPr/>
          </p:nvSpPr>
          <p:spPr>
            <a:xfrm>
              <a:off x="1" y="3709505"/>
              <a:ext cx="5890690" cy="127192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48000">
                  <a:schemeClr val="bg1">
                    <a:alpha val="62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698F5FB-82A2-4C00-860B-19E2AC92C726}"/>
                </a:ext>
              </a:extLst>
            </p:cNvPr>
            <p:cNvSpPr/>
            <p:nvPr/>
          </p:nvSpPr>
          <p:spPr>
            <a:xfrm rot="5400000">
              <a:off x="3686903" y="4647791"/>
              <a:ext cx="3148495" cy="127192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48000">
                  <a:schemeClr val="bg1">
                    <a:alpha val="62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25F5515-C3DB-430D-94B9-92723AC9A279}"/>
              </a:ext>
            </a:extLst>
          </p:cNvPr>
          <p:cNvSpPr txBox="1"/>
          <p:nvPr/>
        </p:nvSpPr>
        <p:spPr>
          <a:xfrm>
            <a:off x="2265627" y="1218942"/>
            <a:ext cx="8854657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PKP yang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membuat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Faktur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Pajak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wajib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melaporkan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Faktur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Pajak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dalam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SPT Masa PPN pada </a:t>
            </a:r>
            <a:r>
              <a:rPr lang="en-US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Masa </a:t>
            </a:r>
            <a:r>
              <a:rPr lang="en-US" sz="20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Pajak</a:t>
            </a:r>
            <a:r>
              <a:rPr lang="en-US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yang </a:t>
            </a:r>
            <a:r>
              <a:rPr lang="en-US" sz="20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sama</a:t>
            </a:r>
            <a:r>
              <a:rPr lang="en-US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dengan</a:t>
            </a:r>
            <a:r>
              <a:rPr lang="en-US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tanggal</a:t>
            </a:r>
            <a:r>
              <a:rPr lang="en-US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pembuatan</a:t>
            </a:r>
            <a:r>
              <a:rPr lang="en-US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Faktur</a:t>
            </a:r>
            <a:r>
              <a:rPr lang="en-US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Pajak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en-ID" sz="2000" dirty="0">
              <a:solidFill>
                <a:srgbClr val="002060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Tata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cara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pelaporan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Faktur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Pajak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dilaksanakan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berdasarkan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ketentuan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yang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mengatur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mengenai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SPT Masa PPN.</a:t>
            </a:r>
          </a:p>
          <a:p>
            <a:pPr marL="354013" lvl="0" algn="just">
              <a:spcAft>
                <a:spcPts val="1200"/>
              </a:spcAft>
            </a:pPr>
            <a:r>
              <a:rPr lang="en-US" sz="20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C0000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PER-29/PJ/2015</a:t>
            </a:r>
            <a:r>
              <a:rPr lang="en-US" sz="20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.</a:t>
            </a:r>
            <a:endParaRPr lang="en-ID" sz="2000" dirty="0">
              <a:solidFill>
                <a:srgbClr val="002060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PKP yang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tidak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memenuhi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kewajiban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melaporkan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Faktur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Pajak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dikenai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sanksi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sesuai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dengan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ketentuan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peraturan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perundang-undangan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di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bidang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perpajakan</a:t>
            </a:r>
            <a:r>
              <a:rPr lang="en-US" sz="2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en-ID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sp>
        <p:nvSpPr>
          <p:cNvPr id="23" name="object 33">
            <a:extLst>
              <a:ext uri="{FF2B5EF4-FFF2-40B4-BE49-F238E27FC236}">
                <a16:creationId xmlns:a16="http://schemas.microsoft.com/office/drawing/2014/main" id="{2DEA978B-FC02-43EE-9B0C-A94E1036487B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object 42">
            <a:extLst>
              <a:ext uri="{FF2B5EF4-FFF2-40B4-BE49-F238E27FC236}">
                <a16:creationId xmlns:a16="http://schemas.microsoft.com/office/drawing/2014/main" id="{356548FA-D3DA-4042-89B9-59427EBC9673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Kewajiban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Pelaporan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13C015-0DA8-42FE-B57C-0F4CC149DB2F}"/>
              </a:ext>
            </a:extLst>
          </p:cNvPr>
          <p:cNvSpPr/>
          <p:nvPr/>
        </p:nvSpPr>
        <p:spPr>
          <a:xfrm>
            <a:off x="1807833" y="1135146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lowchart: Merge 21">
            <a:extLst>
              <a:ext uri="{FF2B5EF4-FFF2-40B4-BE49-F238E27FC236}">
                <a16:creationId xmlns:a16="http://schemas.microsoft.com/office/drawing/2014/main" id="{665AC032-0DDF-4649-B323-776231A7B7DB}"/>
              </a:ext>
            </a:extLst>
          </p:cNvPr>
          <p:cNvSpPr/>
          <p:nvPr/>
        </p:nvSpPr>
        <p:spPr>
          <a:xfrm>
            <a:off x="1785831" y="1138846"/>
            <a:ext cx="581382" cy="284385"/>
          </a:xfrm>
          <a:prstGeom prst="flowChartMerg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 anchorCtr="1"/>
          <a:lstStyle/>
          <a:p>
            <a:pPr algn="ctr"/>
            <a:r>
              <a:rPr lang="en-US" sz="1100" b="1" dirty="0"/>
              <a:t>NEW</a:t>
            </a:r>
            <a:endParaRPr lang="en-ID" sz="1100" b="1" dirty="0"/>
          </a:p>
        </p:txBody>
      </p:sp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741C8D7C-20C3-4D10-B568-9A21D92E08F8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66258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9">
            <a:extLst>
              <a:ext uri="{FF2B5EF4-FFF2-40B4-BE49-F238E27FC236}">
                <a16:creationId xmlns:a16="http://schemas.microsoft.com/office/drawing/2014/main" id="{0D0A8F05-50C8-4297-A936-042441BAB433}"/>
              </a:ext>
            </a:extLst>
          </p:cNvPr>
          <p:cNvSpPr/>
          <p:nvPr/>
        </p:nvSpPr>
        <p:spPr>
          <a:xfrm>
            <a:off x="1600903" y="1357360"/>
            <a:ext cx="1102999" cy="1016270"/>
          </a:xfrm>
          <a:custGeom>
            <a:avLst/>
            <a:gdLst/>
            <a:ahLst/>
            <a:cxnLst/>
            <a:rect l="l" t="t" r="r" b="b"/>
            <a:pathLst>
              <a:path w="1188720" h="1188720">
                <a:moveTo>
                  <a:pt x="990600" y="0"/>
                </a:moveTo>
                <a:lnTo>
                  <a:pt x="198120" y="0"/>
                </a:lnTo>
                <a:lnTo>
                  <a:pt x="152691" y="5229"/>
                </a:lnTo>
                <a:lnTo>
                  <a:pt x="110989" y="20127"/>
                </a:lnTo>
                <a:lnTo>
                  <a:pt x="74204" y="43507"/>
                </a:lnTo>
                <a:lnTo>
                  <a:pt x="43523" y="74182"/>
                </a:lnTo>
                <a:lnTo>
                  <a:pt x="20136" y="110967"/>
                </a:lnTo>
                <a:lnTo>
                  <a:pt x="5232" y="152675"/>
                </a:lnTo>
                <a:lnTo>
                  <a:pt x="0" y="198120"/>
                </a:lnTo>
                <a:lnTo>
                  <a:pt x="0" y="990600"/>
                </a:lnTo>
                <a:lnTo>
                  <a:pt x="5232" y="1036044"/>
                </a:lnTo>
                <a:lnTo>
                  <a:pt x="20136" y="1077752"/>
                </a:lnTo>
                <a:lnTo>
                  <a:pt x="43523" y="1114537"/>
                </a:lnTo>
                <a:lnTo>
                  <a:pt x="74204" y="1145212"/>
                </a:lnTo>
                <a:lnTo>
                  <a:pt x="110989" y="1168592"/>
                </a:lnTo>
                <a:lnTo>
                  <a:pt x="152691" y="1183490"/>
                </a:lnTo>
                <a:lnTo>
                  <a:pt x="198120" y="1188720"/>
                </a:lnTo>
                <a:lnTo>
                  <a:pt x="990600" y="1188720"/>
                </a:lnTo>
                <a:lnTo>
                  <a:pt x="1036044" y="1183490"/>
                </a:lnTo>
                <a:lnTo>
                  <a:pt x="1077752" y="1168592"/>
                </a:lnTo>
                <a:lnTo>
                  <a:pt x="1114537" y="1145212"/>
                </a:lnTo>
                <a:lnTo>
                  <a:pt x="1145212" y="1114537"/>
                </a:lnTo>
                <a:lnTo>
                  <a:pt x="1168592" y="1077752"/>
                </a:lnTo>
                <a:lnTo>
                  <a:pt x="1183490" y="1036044"/>
                </a:lnTo>
                <a:lnTo>
                  <a:pt x="1188720" y="990600"/>
                </a:lnTo>
                <a:lnTo>
                  <a:pt x="1188720" y="198120"/>
                </a:lnTo>
                <a:lnTo>
                  <a:pt x="1183490" y="152675"/>
                </a:lnTo>
                <a:lnTo>
                  <a:pt x="1168592" y="110967"/>
                </a:lnTo>
                <a:lnTo>
                  <a:pt x="1145212" y="74182"/>
                </a:lnTo>
                <a:lnTo>
                  <a:pt x="1114537" y="43507"/>
                </a:lnTo>
                <a:lnTo>
                  <a:pt x="1077752" y="20127"/>
                </a:lnTo>
                <a:lnTo>
                  <a:pt x="1036044" y="5229"/>
                </a:lnTo>
                <a:lnTo>
                  <a:pt x="990600" y="0"/>
                </a:lnTo>
                <a:close/>
              </a:path>
            </a:pathLst>
          </a:custGeom>
          <a:solidFill>
            <a:srgbClr val="1F2C5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6" name="Graphic 5" descr="City with solid fill">
            <a:extLst>
              <a:ext uri="{FF2B5EF4-FFF2-40B4-BE49-F238E27FC236}">
                <a16:creationId xmlns:a16="http://schemas.microsoft.com/office/drawing/2014/main" id="{11C902A9-1643-4C7D-8E20-11607C6825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5202" y="1357360"/>
            <a:ext cx="914400" cy="914400"/>
          </a:xfrm>
          <a:prstGeom prst="rect">
            <a:avLst/>
          </a:prstGeom>
        </p:spPr>
      </p:pic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CE192116-DB82-4887-8A1B-7744CB52DB86}"/>
              </a:ext>
            </a:extLst>
          </p:cNvPr>
          <p:cNvSpPr/>
          <p:nvPr/>
        </p:nvSpPr>
        <p:spPr>
          <a:xfrm>
            <a:off x="2947861" y="1160211"/>
            <a:ext cx="6677920" cy="1368000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en-ID" sz="2000" b="1" dirty="0" err="1">
                <a:solidFill>
                  <a:srgbClr val="0000FF"/>
                </a:solidFill>
                <a:cs typeface="Segoe UI" panose="020B0502040204020203" pitchFamily="34" charset="0"/>
              </a:rPr>
              <a:t>Penyampaian</a:t>
            </a:r>
            <a:r>
              <a:rPr lang="en-ID" sz="2000" b="1" dirty="0">
                <a:solidFill>
                  <a:srgbClr val="0000FF"/>
                </a:solidFill>
                <a:cs typeface="Segoe UI" panose="020B0502040204020203" pitchFamily="34" charset="0"/>
              </a:rPr>
              <a:t> </a:t>
            </a:r>
            <a:r>
              <a:rPr lang="en-ID" sz="2000" b="1" dirty="0" err="1">
                <a:solidFill>
                  <a:srgbClr val="0000FF"/>
                </a:solidFill>
                <a:cs typeface="Segoe UI" panose="020B0502040204020203" pitchFamily="34" charset="0"/>
              </a:rPr>
              <a:t>Permintaan</a:t>
            </a:r>
            <a:endParaRPr lang="en-ID" sz="2000" b="1" dirty="0">
              <a:solidFill>
                <a:srgbClr val="0000FF"/>
              </a:solidFill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ID" sz="2000" dirty="0" err="1">
                <a:solidFill>
                  <a:srgbClr val="002060"/>
                </a:solidFill>
                <a:cs typeface="Segoe UI" panose="020B0502040204020203" pitchFamily="34" charset="0"/>
              </a:rPr>
              <a:t>Permintaan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2000" dirty="0" err="1">
                <a:solidFill>
                  <a:srgbClr val="002060"/>
                </a:solidFill>
                <a:cs typeface="Segoe UI" panose="020B0502040204020203" pitchFamily="34" charset="0"/>
              </a:rPr>
              <a:t>disampaikan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2000" dirty="0" err="1">
                <a:solidFill>
                  <a:srgbClr val="002060"/>
                </a:solidFill>
                <a:cs typeface="Segoe UI" panose="020B0502040204020203" pitchFamily="34" charset="0"/>
              </a:rPr>
              <a:t>secara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2000" b="1" i="1" dirty="0">
                <a:solidFill>
                  <a:srgbClr val="002060"/>
                </a:solidFill>
                <a:cs typeface="Segoe UI" panose="020B0502040204020203" pitchFamily="34" charset="0"/>
              </a:rPr>
              <a:t>online</a:t>
            </a:r>
            <a:r>
              <a:rPr lang="en-ID" sz="20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2000" b="1" dirty="0" err="1">
                <a:solidFill>
                  <a:srgbClr val="002060"/>
                </a:solidFill>
                <a:cs typeface="Segoe UI" panose="020B0502040204020203" pitchFamily="34" charset="0"/>
              </a:rPr>
              <a:t>atau</a:t>
            </a:r>
            <a:r>
              <a:rPr lang="en-ID" sz="20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2000" b="1" dirty="0" err="1">
                <a:solidFill>
                  <a:srgbClr val="002060"/>
                </a:solidFill>
                <a:cs typeface="Segoe UI" panose="020B0502040204020203" pitchFamily="34" charset="0"/>
              </a:rPr>
              <a:t>langsung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2000" dirty="0" err="1">
                <a:solidFill>
                  <a:srgbClr val="002060"/>
                </a:solidFill>
                <a:cs typeface="Segoe UI" panose="020B0502040204020203" pitchFamily="34" charset="0"/>
              </a:rPr>
              <a:t>ke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 KPP.</a:t>
            </a:r>
          </a:p>
          <a:p>
            <a:pPr marL="354013" indent="-354013" algn="just">
              <a:spcAft>
                <a:spcPts val="600"/>
              </a:spcAft>
            </a:pPr>
            <a:r>
              <a:rPr lang="en-ID" sz="2000" dirty="0" err="1">
                <a:solidFill>
                  <a:srgbClr val="002060"/>
                </a:solidFill>
                <a:cs typeface="Segoe UI" panose="020B0502040204020203" pitchFamily="34" charset="0"/>
              </a:rPr>
              <a:t>Contoh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 format </a:t>
            </a:r>
            <a:r>
              <a:rPr lang="en-ID" sz="2000" dirty="0" err="1">
                <a:solidFill>
                  <a:srgbClr val="002060"/>
                </a:solidFill>
                <a:cs typeface="Segoe UI" panose="020B0502040204020203" pitchFamily="34" charset="0"/>
              </a:rPr>
              <a:t>surat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2000" dirty="0" err="1">
                <a:solidFill>
                  <a:srgbClr val="002060"/>
                </a:solidFill>
                <a:cs typeface="Segoe UI" panose="020B0502040204020203" pitchFamily="34" charset="0"/>
              </a:rPr>
              <a:t>permintaan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 pada Lampiran </a:t>
            </a:r>
            <a:r>
              <a:rPr lang="en-ID" sz="2000" dirty="0" err="1">
                <a:solidFill>
                  <a:srgbClr val="002060"/>
                </a:solidFill>
                <a:cs typeface="Segoe UI" panose="020B0502040204020203" pitchFamily="34" charset="0"/>
              </a:rPr>
              <a:t>huruf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 L PER.</a:t>
            </a:r>
            <a:endParaRPr lang="en-ID" sz="2000" dirty="0">
              <a:solidFill>
                <a:srgbClr val="C00000"/>
              </a:solidFill>
              <a:cs typeface="Segoe UI" panose="020B0502040204020203" pitchFamily="34" charset="0"/>
            </a:endParaRPr>
          </a:p>
        </p:txBody>
      </p:sp>
      <p:sp>
        <p:nvSpPr>
          <p:cNvPr id="19" name="Rectangle: Rounded Corners 3">
            <a:extLst>
              <a:ext uri="{FF2B5EF4-FFF2-40B4-BE49-F238E27FC236}">
                <a16:creationId xmlns:a16="http://schemas.microsoft.com/office/drawing/2014/main" id="{E8EC4A0F-C071-498D-937A-6398084DA517}"/>
              </a:ext>
            </a:extLst>
          </p:cNvPr>
          <p:cNvSpPr/>
          <p:nvPr/>
        </p:nvSpPr>
        <p:spPr>
          <a:xfrm>
            <a:off x="2947861" y="2845899"/>
            <a:ext cx="6677920" cy="1368000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en-ID" sz="2000" b="1" dirty="0">
                <a:solidFill>
                  <a:srgbClr val="0000FF"/>
                </a:solidFill>
                <a:cs typeface="Segoe UI" panose="020B0502040204020203" pitchFamily="34" charset="0"/>
              </a:rPr>
              <a:t>Data </a:t>
            </a:r>
            <a:r>
              <a:rPr lang="en-ID" sz="2000" b="1" i="1" dirty="0">
                <a:solidFill>
                  <a:srgbClr val="0000FF"/>
                </a:solidFill>
                <a:cs typeface="Segoe UI" panose="020B0502040204020203" pitchFamily="34" charset="0"/>
              </a:rPr>
              <a:t>e</a:t>
            </a:r>
            <a:r>
              <a:rPr lang="en-ID" sz="2000" b="1" dirty="0">
                <a:solidFill>
                  <a:srgbClr val="0000FF"/>
                </a:solidFill>
                <a:cs typeface="Segoe UI" panose="020B0502040204020203" pitchFamily="34" charset="0"/>
              </a:rPr>
              <a:t>-</a:t>
            </a:r>
            <a:r>
              <a:rPr lang="en-ID" sz="2000" b="1" dirty="0" err="1">
                <a:solidFill>
                  <a:srgbClr val="0000FF"/>
                </a:solidFill>
                <a:cs typeface="Segoe UI" panose="020B0502040204020203" pitchFamily="34" charset="0"/>
              </a:rPr>
              <a:t>Faktur</a:t>
            </a:r>
            <a:r>
              <a:rPr lang="en-ID" sz="2000" b="1" dirty="0">
                <a:solidFill>
                  <a:srgbClr val="0000FF"/>
                </a:solidFill>
                <a:cs typeface="Segoe UI" panose="020B0502040204020203" pitchFamily="34" charset="0"/>
              </a:rPr>
              <a:t> yang </a:t>
            </a:r>
            <a:r>
              <a:rPr lang="en-ID" sz="2000" b="1" dirty="0" err="1">
                <a:solidFill>
                  <a:srgbClr val="0000FF"/>
                </a:solidFill>
                <a:cs typeface="Segoe UI" panose="020B0502040204020203" pitchFamily="34" charset="0"/>
              </a:rPr>
              <a:t>Diminta</a:t>
            </a:r>
            <a:endParaRPr lang="en-ID" sz="2000" b="1" dirty="0">
              <a:solidFill>
                <a:srgbClr val="0000FF"/>
              </a:solidFill>
              <a:cs typeface="Segoe UI" panose="020B0502040204020203" pitchFamily="34" charset="0"/>
            </a:endParaRPr>
          </a:p>
          <a:p>
            <a:r>
              <a:rPr lang="en-ID" sz="2000" dirty="0" err="1">
                <a:solidFill>
                  <a:srgbClr val="002060"/>
                </a:solidFill>
                <a:cs typeface="Segoe UI" panose="020B0502040204020203" pitchFamily="34" charset="0"/>
              </a:rPr>
              <a:t>Terbatas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 pada </a:t>
            </a:r>
            <a:r>
              <a:rPr lang="en-ID" sz="2000" i="1" dirty="0">
                <a:solidFill>
                  <a:srgbClr val="002060"/>
                </a:solidFill>
                <a:cs typeface="Segoe UI" panose="020B0502040204020203" pitchFamily="34" charset="0"/>
              </a:rPr>
              <a:t>e-</a:t>
            </a:r>
            <a:r>
              <a:rPr lang="en-ID" sz="20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  </a:t>
            </a:r>
            <a:r>
              <a:rPr lang="en-ID" sz="2000" b="1" dirty="0">
                <a:solidFill>
                  <a:srgbClr val="002060"/>
                </a:solidFill>
                <a:cs typeface="Segoe UI" panose="020B0502040204020203" pitchFamily="34" charset="0"/>
              </a:rPr>
              <a:t>yang </a:t>
            </a:r>
            <a:r>
              <a:rPr lang="en-ID" sz="2000" b="1" dirty="0" err="1">
                <a:solidFill>
                  <a:srgbClr val="002060"/>
                </a:solidFill>
                <a:cs typeface="Segoe UI" panose="020B0502040204020203" pitchFamily="34" charset="0"/>
              </a:rPr>
              <a:t>telah</a:t>
            </a:r>
            <a:r>
              <a:rPr lang="en-ID" sz="20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2000" b="1" dirty="0" err="1">
                <a:solidFill>
                  <a:srgbClr val="002060"/>
                </a:solidFill>
                <a:cs typeface="Segoe UI" panose="020B0502040204020203" pitchFamily="34" charset="0"/>
              </a:rPr>
              <a:t>dibuat</a:t>
            </a:r>
            <a:r>
              <a:rPr lang="en-ID" sz="2000" b="1" dirty="0">
                <a:solidFill>
                  <a:srgbClr val="002060"/>
                </a:solidFill>
                <a:cs typeface="Segoe UI" panose="020B0502040204020203" pitchFamily="34" charset="0"/>
              </a:rPr>
              <a:t>, di-</a:t>
            </a:r>
            <a:r>
              <a:rPr lang="en-ID" sz="2000" b="1" i="1" dirty="0">
                <a:solidFill>
                  <a:srgbClr val="002060"/>
                </a:solidFill>
                <a:cs typeface="Segoe UI" panose="020B0502040204020203" pitchFamily="34" charset="0"/>
              </a:rPr>
              <a:t>upload</a:t>
            </a:r>
            <a:r>
              <a:rPr lang="en-ID" sz="2000" b="1" dirty="0">
                <a:solidFill>
                  <a:srgbClr val="002060"/>
                </a:solidFill>
                <a:cs typeface="Segoe UI" panose="020B0502040204020203" pitchFamily="34" charset="0"/>
              </a:rPr>
              <a:t>,</a:t>
            </a:r>
            <a:r>
              <a:rPr lang="en-ID" sz="2000" b="1" i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2000" b="1" dirty="0">
                <a:solidFill>
                  <a:srgbClr val="002060"/>
                </a:solidFill>
                <a:cs typeface="Segoe UI" panose="020B0502040204020203" pitchFamily="34" charset="0"/>
              </a:rPr>
              <a:t>dan </a:t>
            </a:r>
            <a:r>
              <a:rPr lang="en-ID" sz="2000" b="1" dirty="0" err="1">
                <a:solidFill>
                  <a:srgbClr val="002060"/>
                </a:solidFill>
                <a:cs typeface="Segoe UI" panose="020B0502040204020203" pitchFamily="34" charset="0"/>
              </a:rPr>
              <a:t>memperoleh</a:t>
            </a:r>
            <a:r>
              <a:rPr lang="en-ID" sz="20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2000" b="1" dirty="0" err="1">
                <a:solidFill>
                  <a:srgbClr val="002060"/>
                </a:solidFill>
                <a:cs typeface="Segoe UI" panose="020B0502040204020203" pitchFamily="34" charset="0"/>
              </a:rPr>
              <a:t>persetujuan</a:t>
            </a:r>
            <a:r>
              <a:rPr lang="en-ID" sz="2000" b="1" dirty="0">
                <a:solidFill>
                  <a:srgbClr val="002060"/>
                </a:solidFill>
                <a:cs typeface="Segoe UI" panose="020B0502040204020203" pitchFamily="34" charset="0"/>
              </a:rPr>
              <a:t> DJP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2" name="Rectangle: Rounded Corners 3">
            <a:extLst>
              <a:ext uri="{FF2B5EF4-FFF2-40B4-BE49-F238E27FC236}">
                <a16:creationId xmlns:a16="http://schemas.microsoft.com/office/drawing/2014/main" id="{AC9B9565-CEFB-4EB9-B868-D8483EF235F0}"/>
              </a:ext>
            </a:extLst>
          </p:cNvPr>
          <p:cNvSpPr/>
          <p:nvPr/>
        </p:nvSpPr>
        <p:spPr>
          <a:xfrm>
            <a:off x="2947861" y="4525822"/>
            <a:ext cx="6677920" cy="1368000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ID" sz="2000" b="1" dirty="0" err="1">
                <a:solidFill>
                  <a:srgbClr val="0000FF"/>
                </a:solidFill>
                <a:cs typeface="Segoe UI" panose="020B0502040204020203" pitchFamily="34" charset="0"/>
              </a:rPr>
              <a:t>Penyelesaian</a:t>
            </a:r>
            <a:endParaRPr lang="en-ID" sz="2000" b="1" dirty="0">
              <a:solidFill>
                <a:srgbClr val="0000FF"/>
              </a:solidFill>
              <a:cs typeface="Segoe UI" panose="020B0502040204020203" pitchFamily="34" charset="0"/>
            </a:endParaRPr>
          </a:p>
          <a:p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KPP </a:t>
            </a:r>
            <a:r>
              <a:rPr lang="en-ID" sz="2000" dirty="0" err="1">
                <a:solidFill>
                  <a:srgbClr val="002060"/>
                </a:solidFill>
                <a:cs typeface="Segoe UI" panose="020B0502040204020203" pitchFamily="34" charset="0"/>
              </a:rPr>
              <a:t>memberikan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 data </a:t>
            </a:r>
            <a:r>
              <a:rPr lang="en-ID" sz="2000" i="1" dirty="0">
                <a:solidFill>
                  <a:srgbClr val="002060"/>
                </a:solidFill>
                <a:cs typeface="Segoe UI" panose="020B0502040204020203" pitchFamily="34" charset="0"/>
              </a:rPr>
              <a:t>e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-</a:t>
            </a:r>
            <a:r>
              <a:rPr lang="en-ID" sz="20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 yang </a:t>
            </a:r>
            <a:r>
              <a:rPr lang="en-ID" sz="2000" dirty="0" err="1">
                <a:solidFill>
                  <a:srgbClr val="002060"/>
                </a:solidFill>
                <a:cs typeface="Segoe UI" panose="020B0502040204020203" pitchFamily="34" charset="0"/>
              </a:rPr>
              <a:t>diminta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, </a:t>
            </a:r>
            <a:r>
              <a:rPr lang="en-ID" sz="2000" dirty="0" err="1">
                <a:solidFill>
                  <a:srgbClr val="002060"/>
                </a:solidFill>
                <a:cs typeface="Segoe UI" panose="020B0502040204020203" pitchFamily="34" charset="0"/>
              </a:rPr>
              <a:t>secara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2000" dirty="0" err="1">
                <a:solidFill>
                  <a:srgbClr val="002060"/>
                </a:solidFill>
                <a:cs typeface="Segoe UI" panose="020B0502040204020203" pitchFamily="34" charset="0"/>
              </a:rPr>
              <a:t>langsung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2000" b="1" dirty="0">
                <a:solidFill>
                  <a:srgbClr val="002060"/>
                </a:solidFill>
                <a:cs typeface="Segoe UI" panose="020B0502040204020203" pitchFamily="34" charset="0"/>
              </a:rPr>
              <a:t>paling lama 20 </a:t>
            </a:r>
            <a:r>
              <a:rPr lang="en-ID" sz="2000" b="1" dirty="0" err="1">
                <a:solidFill>
                  <a:srgbClr val="002060"/>
                </a:solidFill>
                <a:cs typeface="Segoe UI" panose="020B0502040204020203" pitchFamily="34" charset="0"/>
              </a:rPr>
              <a:t>hari</a:t>
            </a:r>
            <a:r>
              <a:rPr lang="en-ID" sz="20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2000" b="1" dirty="0" err="1">
                <a:solidFill>
                  <a:srgbClr val="002060"/>
                </a:solidFill>
                <a:cs typeface="Segoe UI" panose="020B0502040204020203" pitchFamily="34" charset="0"/>
              </a:rPr>
              <a:t>kerja</a:t>
            </a:r>
            <a:r>
              <a:rPr lang="en-ID" sz="20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4E2C8376-658F-4795-A450-37EF40A2ADC7}"/>
              </a:ext>
            </a:extLst>
          </p:cNvPr>
          <p:cNvSpPr/>
          <p:nvPr/>
        </p:nvSpPr>
        <p:spPr>
          <a:xfrm>
            <a:off x="1600903" y="2984639"/>
            <a:ext cx="1102999" cy="1016270"/>
          </a:xfrm>
          <a:custGeom>
            <a:avLst/>
            <a:gdLst/>
            <a:ahLst/>
            <a:cxnLst/>
            <a:rect l="l" t="t" r="r" b="b"/>
            <a:pathLst>
              <a:path w="1188720" h="1188720">
                <a:moveTo>
                  <a:pt x="990600" y="0"/>
                </a:moveTo>
                <a:lnTo>
                  <a:pt x="198120" y="0"/>
                </a:lnTo>
                <a:lnTo>
                  <a:pt x="152691" y="5229"/>
                </a:lnTo>
                <a:lnTo>
                  <a:pt x="110989" y="20127"/>
                </a:lnTo>
                <a:lnTo>
                  <a:pt x="74204" y="43507"/>
                </a:lnTo>
                <a:lnTo>
                  <a:pt x="43523" y="74182"/>
                </a:lnTo>
                <a:lnTo>
                  <a:pt x="20136" y="110967"/>
                </a:lnTo>
                <a:lnTo>
                  <a:pt x="5232" y="152675"/>
                </a:lnTo>
                <a:lnTo>
                  <a:pt x="0" y="198120"/>
                </a:lnTo>
                <a:lnTo>
                  <a:pt x="0" y="990600"/>
                </a:lnTo>
                <a:lnTo>
                  <a:pt x="5232" y="1036044"/>
                </a:lnTo>
                <a:lnTo>
                  <a:pt x="20136" y="1077752"/>
                </a:lnTo>
                <a:lnTo>
                  <a:pt x="43523" y="1114537"/>
                </a:lnTo>
                <a:lnTo>
                  <a:pt x="74204" y="1145212"/>
                </a:lnTo>
                <a:lnTo>
                  <a:pt x="110989" y="1168592"/>
                </a:lnTo>
                <a:lnTo>
                  <a:pt x="152691" y="1183490"/>
                </a:lnTo>
                <a:lnTo>
                  <a:pt x="198120" y="1188720"/>
                </a:lnTo>
                <a:lnTo>
                  <a:pt x="990600" y="1188720"/>
                </a:lnTo>
                <a:lnTo>
                  <a:pt x="1036044" y="1183490"/>
                </a:lnTo>
                <a:lnTo>
                  <a:pt x="1077752" y="1168592"/>
                </a:lnTo>
                <a:lnTo>
                  <a:pt x="1114537" y="1145212"/>
                </a:lnTo>
                <a:lnTo>
                  <a:pt x="1145212" y="1114537"/>
                </a:lnTo>
                <a:lnTo>
                  <a:pt x="1168592" y="1077752"/>
                </a:lnTo>
                <a:lnTo>
                  <a:pt x="1183490" y="1036044"/>
                </a:lnTo>
                <a:lnTo>
                  <a:pt x="1188720" y="990600"/>
                </a:lnTo>
                <a:lnTo>
                  <a:pt x="1188720" y="198120"/>
                </a:lnTo>
                <a:lnTo>
                  <a:pt x="1183490" y="152675"/>
                </a:lnTo>
                <a:lnTo>
                  <a:pt x="1168592" y="110967"/>
                </a:lnTo>
                <a:lnTo>
                  <a:pt x="1145212" y="74182"/>
                </a:lnTo>
                <a:lnTo>
                  <a:pt x="1114537" y="43507"/>
                </a:lnTo>
                <a:lnTo>
                  <a:pt x="1077752" y="20127"/>
                </a:lnTo>
                <a:lnTo>
                  <a:pt x="1036044" y="5229"/>
                </a:lnTo>
                <a:lnTo>
                  <a:pt x="990600" y="0"/>
                </a:lnTo>
                <a:close/>
              </a:path>
            </a:pathLst>
          </a:custGeom>
          <a:solidFill>
            <a:srgbClr val="1F2C5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0" name="Graphic 19" descr="Database with solid fill">
            <a:extLst>
              <a:ext uri="{FF2B5EF4-FFF2-40B4-BE49-F238E27FC236}">
                <a16:creationId xmlns:a16="http://schemas.microsoft.com/office/drawing/2014/main" id="{36CE24F4-53E9-442E-BCC9-8989D8B7A9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5202" y="3053696"/>
            <a:ext cx="914400" cy="914400"/>
          </a:xfrm>
          <a:prstGeom prst="rect">
            <a:avLst/>
          </a:prstGeom>
        </p:spPr>
      </p:pic>
      <p:sp>
        <p:nvSpPr>
          <p:cNvPr id="28" name="object 9">
            <a:extLst>
              <a:ext uri="{FF2B5EF4-FFF2-40B4-BE49-F238E27FC236}">
                <a16:creationId xmlns:a16="http://schemas.microsoft.com/office/drawing/2014/main" id="{A089DEEE-0C50-4417-B4C4-6949F4C2AA82}"/>
              </a:ext>
            </a:extLst>
          </p:cNvPr>
          <p:cNvSpPr/>
          <p:nvPr/>
        </p:nvSpPr>
        <p:spPr>
          <a:xfrm>
            <a:off x="1600903" y="4705228"/>
            <a:ext cx="1102999" cy="1016270"/>
          </a:xfrm>
          <a:custGeom>
            <a:avLst/>
            <a:gdLst/>
            <a:ahLst/>
            <a:cxnLst/>
            <a:rect l="l" t="t" r="r" b="b"/>
            <a:pathLst>
              <a:path w="1188720" h="1188720">
                <a:moveTo>
                  <a:pt x="990600" y="0"/>
                </a:moveTo>
                <a:lnTo>
                  <a:pt x="198120" y="0"/>
                </a:lnTo>
                <a:lnTo>
                  <a:pt x="152691" y="5229"/>
                </a:lnTo>
                <a:lnTo>
                  <a:pt x="110989" y="20127"/>
                </a:lnTo>
                <a:lnTo>
                  <a:pt x="74204" y="43507"/>
                </a:lnTo>
                <a:lnTo>
                  <a:pt x="43523" y="74182"/>
                </a:lnTo>
                <a:lnTo>
                  <a:pt x="20136" y="110967"/>
                </a:lnTo>
                <a:lnTo>
                  <a:pt x="5232" y="152675"/>
                </a:lnTo>
                <a:lnTo>
                  <a:pt x="0" y="198120"/>
                </a:lnTo>
                <a:lnTo>
                  <a:pt x="0" y="990600"/>
                </a:lnTo>
                <a:lnTo>
                  <a:pt x="5232" y="1036044"/>
                </a:lnTo>
                <a:lnTo>
                  <a:pt x="20136" y="1077752"/>
                </a:lnTo>
                <a:lnTo>
                  <a:pt x="43523" y="1114537"/>
                </a:lnTo>
                <a:lnTo>
                  <a:pt x="74204" y="1145212"/>
                </a:lnTo>
                <a:lnTo>
                  <a:pt x="110989" y="1168592"/>
                </a:lnTo>
                <a:lnTo>
                  <a:pt x="152691" y="1183490"/>
                </a:lnTo>
                <a:lnTo>
                  <a:pt x="198120" y="1188720"/>
                </a:lnTo>
                <a:lnTo>
                  <a:pt x="990600" y="1188720"/>
                </a:lnTo>
                <a:lnTo>
                  <a:pt x="1036044" y="1183490"/>
                </a:lnTo>
                <a:lnTo>
                  <a:pt x="1077752" y="1168592"/>
                </a:lnTo>
                <a:lnTo>
                  <a:pt x="1114537" y="1145212"/>
                </a:lnTo>
                <a:lnTo>
                  <a:pt x="1145212" y="1114537"/>
                </a:lnTo>
                <a:lnTo>
                  <a:pt x="1168592" y="1077752"/>
                </a:lnTo>
                <a:lnTo>
                  <a:pt x="1183490" y="1036044"/>
                </a:lnTo>
                <a:lnTo>
                  <a:pt x="1188720" y="990600"/>
                </a:lnTo>
                <a:lnTo>
                  <a:pt x="1188720" y="198120"/>
                </a:lnTo>
                <a:lnTo>
                  <a:pt x="1183490" y="152675"/>
                </a:lnTo>
                <a:lnTo>
                  <a:pt x="1168592" y="110967"/>
                </a:lnTo>
                <a:lnTo>
                  <a:pt x="1145212" y="74182"/>
                </a:lnTo>
                <a:lnTo>
                  <a:pt x="1114537" y="43507"/>
                </a:lnTo>
                <a:lnTo>
                  <a:pt x="1077752" y="20127"/>
                </a:lnTo>
                <a:lnTo>
                  <a:pt x="1036044" y="5229"/>
                </a:lnTo>
                <a:lnTo>
                  <a:pt x="990600" y="0"/>
                </a:lnTo>
                <a:close/>
              </a:path>
            </a:pathLst>
          </a:custGeom>
          <a:solidFill>
            <a:srgbClr val="1F2C5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3" name="Graphic 32" descr="Hourglass 90% with solid fill">
            <a:extLst>
              <a:ext uri="{FF2B5EF4-FFF2-40B4-BE49-F238E27FC236}">
                <a16:creationId xmlns:a16="http://schemas.microsoft.com/office/drawing/2014/main" id="{BB8321B3-03C5-462A-8C0F-F54F367FD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95202" y="4756163"/>
            <a:ext cx="914400" cy="914400"/>
          </a:xfrm>
          <a:prstGeom prst="rect">
            <a:avLst/>
          </a:prstGeom>
        </p:spPr>
      </p:pic>
      <p:sp>
        <p:nvSpPr>
          <p:cNvPr id="27" name="object 33">
            <a:extLst>
              <a:ext uri="{FF2B5EF4-FFF2-40B4-BE49-F238E27FC236}">
                <a16:creationId xmlns:a16="http://schemas.microsoft.com/office/drawing/2014/main" id="{85566895-48A9-4963-909B-CC7208A5520D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object 42">
            <a:extLst>
              <a:ext uri="{FF2B5EF4-FFF2-40B4-BE49-F238E27FC236}">
                <a16:creationId xmlns:a16="http://schemas.microsoft.com/office/drawing/2014/main" id="{202C9A7F-BE08-4819-8712-8ECB41752916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Permintaan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Pemberian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Data </a:t>
            </a:r>
            <a:r>
              <a:rPr lang="en-US" sz="28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Rusak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Hilang</a:t>
            </a:r>
            <a:endParaRPr lang="en-ID" sz="28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A04BF74-F60C-43FB-B97B-146421F7204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8215930" y="4479086"/>
            <a:ext cx="672434" cy="391305"/>
          </a:xfrm>
          <a:prstGeom prst="rect">
            <a:avLst/>
          </a:prstGeom>
        </p:spPr>
      </p:pic>
      <p:sp>
        <p:nvSpPr>
          <p:cNvPr id="24" name="Flowchart: Delay 23">
            <a:extLst>
              <a:ext uri="{FF2B5EF4-FFF2-40B4-BE49-F238E27FC236}">
                <a16:creationId xmlns:a16="http://schemas.microsoft.com/office/drawing/2014/main" id="{A2C2AAA5-99F8-4A30-9899-7D38F0ADC2F4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37835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DEA1A60-588A-48B9-AACE-ABA03310B95D}"/>
              </a:ext>
            </a:extLst>
          </p:cNvPr>
          <p:cNvSpPr txBox="1"/>
          <p:nvPr/>
        </p:nvSpPr>
        <p:spPr>
          <a:xfrm>
            <a:off x="331712" y="868981"/>
            <a:ext cx="87336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Segoe UI" panose="020B0502040204020203" pitchFamily="34" charset="0"/>
              </a:rPr>
              <a:t>KEADAAN TERTENTU:</a:t>
            </a:r>
          </a:p>
          <a:p>
            <a:r>
              <a:rPr lang="en-ID" dirty="0">
                <a:solidFill>
                  <a:srgbClr val="002060"/>
                </a:solidFill>
                <a:cs typeface="Segoe UI" panose="020B0502040204020203" pitchFamily="34" charset="0"/>
              </a:rPr>
              <a:t>P</a:t>
            </a:r>
            <a:r>
              <a:rPr lang="id-ID" dirty="0">
                <a:solidFill>
                  <a:srgbClr val="002060"/>
                </a:solidFill>
                <a:cs typeface="Segoe UI" panose="020B0502040204020203" pitchFamily="34" charset="0"/>
              </a:rPr>
              <a:t>eperangan, kerusuhan, revolusi, bencana alam, pemogokan, kebakaran, dan sebab lainnya di luar kuasa P</a:t>
            </a:r>
            <a:r>
              <a:rPr lang="en-US" dirty="0">
                <a:solidFill>
                  <a:srgbClr val="002060"/>
                </a:solidFill>
                <a:cs typeface="Segoe UI" panose="020B0502040204020203" pitchFamily="34" charset="0"/>
              </a:rPr>
              <a:t>KP</a:t>
            </a:r>
            <a:r>
              <a:rPr lang="id-ID" dirty="0">
                <a:solidFill>
                  <a:srgbClr val="002060"/>
                </a:solidFill>
                <a:cs typeface="Segoe UI" panose="020B0502040204020203" pitchFamily="34" charset="0"/>
              </a:rPr>
              <a:t>, yang</a:t>
            </a:r>
            <a:r>
              <a:rPr lang="id-ID" b="1" dirty="0">
                <a:solidFill>
                  <a:srgbClr val="002060"/>
                </a:solidFill>
                <a:cs typeface="Segoe UI" panose="020B0502040204020203" pitchFamily="34" charset="0"/>
              </a:rPr>
              <a:t> ditetapkan oleh Direktur Jenderal Pajak</a:t>
            </a:r>
            <a:r>
              <a:rPr lang="en-ID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90FADF-80E7-48A6-A315-70FED9D13D48}"/>
              </a:ext>
            </a:extLst>
          </p:cNvPr>
          <p:cNvSpPr txBox="1"/>
          <p:nvPr/>
        </p:nvSpPr>
        <p:spPr>
          <a:xfrm>
            <a:off x="1150380" y="1941185"/>
            <a:ext cx="10393918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indent="-1762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keadaan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tertentu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, </a:t>
            </a:r>
            <a:r>
              <a:rPr lang="id-ID" sz="1600" dirty="0">
                <a:solidFill>
                  <a:srgbClr val="002060"/>
                </a:solidFill>
                <a:cs typeface="Segoe UI" panose="020B0502040204020203" pitchFamily="34" charset="0"/>
              </a:rPr>
              <a:t>PKP diperkenankan membuat Faktur Pajak </a:t>
            </a: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ber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b</a:t>
            </a:r>
            <a:r>
              <a:rPr lang="id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entuk </a:t>
            </a: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kertas</a:t>
            </a:r>
            <a:r>
              <a:rPr lang="en-US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(</a:t>
            </a:r>
            <a:r>
              <a:rPr lang="en-ID" sz="1600" b="1" i="1" dirty="0">
                <a:solidFill>
                  <a:srgbClr val="002060"/>
                </a:solidFill>
                <a:cs typeface="Segoe UI" panose="020B0502040204020203" pitchFamily="34" charset="0"/>
              </a:rPr>
              <a:t>hardcopy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)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  <a:endParaRPr lang="en-ID" sz="1600" i="1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marL="541338" indent="-1762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Format dan tata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cara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penggunaan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kode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dan NSFP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untuk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berbentuk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kertas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(</a:t>
            </a:r>
            <a:r>
              <a:rPr lang="en-US" sz="16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hardcopy)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sama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dengan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format dan tata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cara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penggunaan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kode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dan NSFP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sebagaimana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tercantum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Lampiran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huruf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B PER,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kecuali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ditetapkan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lain oleh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Direktur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Jenderal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ID" sz="16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</a:p>
          <a:p>
            <a:pPr marL="895350" indent="-18732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berbentuk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kertas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(</a:t>
            </a:r>
            <a:r>
              <a:rPr lang="en-ID" sz="1600" i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hardcopy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)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dibuat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paling </a:t>
            </a:r>
            <a:r>
              <a:rPr lang="en-ID" sz="16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sedikit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untuk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pembeli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BKP/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penerima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JKP dan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arsip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PKP </a:t>
            </a:r>
            <a:r>
              <a:rPr lang="en-ID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penjual</a:t>
            </a:r>
            <a:r>
              <a:rPr lang="en-ID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  <a:endParaRPr lang="en-ID" sz="1600" dirty="0">
              <a:solidFill>
                <a:srgbClr val="002060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1258888" indent="-18732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hal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terjadi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keadaan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tertentu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dan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terhadap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perlu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dilakukan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pembetulan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penggantian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pengganti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dibuat</a:t>
            </a:r>
            <a:r>
              <a:rPr lang="en-US" sz="16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berbentuk</a:t>
            </a:r>
            <a:r>
              <a:rPr lang="en-US" sz="16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kertas</a:t>
            </a:r>
            <a:r>
              <a:rPr lang="en-US" sz="16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(</a:t>
            </a:r>
            <a:r>
              <a:rPr lang="en-US" sz="1600" b="1" i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hardcopy</a:t>
            </a:r>
            <a:r>
              <a:rPr lang="en-US" sz="16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).</a:t>
            </a:r>
          </a:p>
          <a:p>
            <a:pPr marL="161290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hal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keadaan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tertentu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telah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berakhir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, data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bentuk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kertas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 (</a:t>
            </a:r>
            <a:r>
              <a:rPr lang="en-ID" sz="1600" i="1" dirty="0">
                <a:solidFill>
                  <a:srgbClr val="002060"/>
                </a:solidFill>
                <a:cs typeface="Segoe UI" panose="020B0502040204020203" pitchFamily="34" charset="0"/>
              </a:rPr>
              <a:t>hardcopy</a:t>
            </a:r>
            <a:r>
              <a:rPr lang="en-ID" sz="1600" dirty="0">
                <a:solidFill>
                  <a:srgbClr val="002060"/>
                </a:solidFill>
                <a:cs typeface="Segoe UI" panose="020B0502040204020203" pitchFamily="34" charset="0"/>
              </a:rPr>
              <a:t>)</a:t>
            </a:r>
            <a:r>
              <a:rPr lang="en-ID" sz="1600" i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wajib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direkam</a:t>
            </a:r>
            <a:r>
              <a:rPr lang="en-ID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dan 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di-</a:t>
            </a:r>
            <a:r>
              <a:rPr lang="en-US" sz="1600" b="1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upload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menggunakan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aplikasi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e-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untuk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memperoleh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persetujuan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DJP.</a:t>
            </a:r>
          </a:p>
          <a:p>
            <a:pPr marL="1976438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hal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terjadi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keadaan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tertentu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dan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terhadap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perlu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dilakukan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pembatalan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pembatalan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direkam</a:t>
            </a:r>
            <a:r>
              <a:rPr lang="en-US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pada </a:t>
            </a: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aplikasi</a:t>
            </a:r>
            <a:r>
              <a:rPr lang="en-US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e-</a:t>
            </a: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US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pada </a:t>
            </a: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saat</a:t>
            </a:r>
            <a:r>
              <a:rPr lang="en-US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keadaan</a:t>
            </a:r>
            <a:r>
              <a:rPr lang="en-US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tertentu</a:t>
            </a:r>
            <a:r>
              <a:rPr lang="en-US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ditetapkan</a:t>
            </a:r>
            <a:r>
              <a:rPr lang="en-US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telah</a:t>
            </a:r>
            <a:r>
              <a:rPr lang="en-US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berakhir</a:t>
            </a:r>
            <a:r>
              <a:rPr lang="en-US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oleh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Direktur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Jenderal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  <a:p>
            <a:pPr marL="2330450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Batas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waktu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cs typeface="Segoe UI" panose="020B0502040204020203" pitchFamily="34" charset="0"/>
              </a:rPr>
              <a:t>upload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cs typeface="Segoe UI" panose="020B0502040204020203" pitchFamily="34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-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paling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lambat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tanggal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15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bulan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berikutnya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tidak</a:t>
            </a:r>
            <a:r>
              <a:rPr lang="en-US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berlaku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.</a:t>
            </a:r>
          </a:p>
          <a:p>
            <a:pPr marL="2693988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Contoh</a:t>
            </a:r>
            <a:r>
              <a:rPr lang="en-US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format </a:t>
            </a: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Faktur</a:t>
            </a:r>
            <a:r>
              <a:rPr lang="en-US" sz="1600" b="1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cs typeface="Segoe UI" panose="020B0502040204020203" pitchFamily="34" charset="0"/>
              </a:rPr>
              <a:t>Pajak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dalam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bentuk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kertas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(</a:t>
            </a:r>
            <a:r>
              <a:rPr lang="en-US" sz="1600" i="1" dirty="0">
                <a:solidFill>
                  <a:srgbClr val="002060"/>
                </a:solidFill>
                <a:cs typeface="Segoe UI" panose="020B0502040204020203" pitchFamily="34" charset="0"/>
              </a:rPr>
              <a:t>hardcopy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) pada Lampiran </a:t>
            </a:r>
            <a:r>
              <a:rPr lang="en-US" sz="1600" dirty="0" err="1">
                <a:solidFill>
                  <a:srgbClr val="002060"/>
                </a:solidFill>
                <a:cs typeface="Segoe UI" panose="020B0502040204020203" pitchFamily="34" charset="0"/>
              </a:rPr>
              <a:t>huruf</a:t>
            </a:r>
            <a:r>
              <a:rPr lang="en-US" sz="1600" dirty="0">
                <a:solidFill>
                  <a:srgbClr val="002060"/>
                </a:solidFill>
                <a:cs typeface="Segoe UI" panose="020B0502040204020203" pitchFamily="34" charset="0"/>
              </a:rPr>
              <a:t> M PER.</a:t>
            </a: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E7B37C-C89F-407D-A643-E470B7D33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6" b="14851"/>
          <a:stretch/>
        </p:blipFill>
        <p:spPr>
          <a:xfrm>
            <a:off x="5217" y="3957836"/>
            <a:ext cx="3878524" cy="2898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object 33">
            <a:extLst>
              <a:ext uri="{FF2B5EF4-FFF2-40B4-BE49-F238E27FC236}">
                <a16:creationId xmlns:a16="http://schemas.microsoft.com/office/drawing/2014/main" id="{AB7673AA-5A22-4878-A682-DA7D9E1CF135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object 42">
            <a:extLst>
              <a:ext uri="{FF2B5EF4-FFF2-40B4-BE49-F238E27FC236}">
                <a16:creationId xmlns:a16="http://schemas.microsoft.com/office/drawing/2014/main" id="{FF91FBBE-EFA5-490C-B8D2-12ED6BF546E9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Keadaan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Tertentu</a:t>
            </a:r>
            <a:endParaRPr lang="en-ID" sz="28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Flowchart: Delay 31">
            <a:extLst>
              <a:ext uri="{FF2B5EF4-FFF2-40B4-BE49-F238E27FC236}">
                <a16:creationId xmlns:a16="http://schemas.microsoft.com/office/drawing/2014/main" id="{CA4BA233-E56C-48AE-B261-8B46A380D49C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550536-BCED-4672-A769-B8A02160B5A7}"/>
              </a:ext>
            </a:extLst>
          </p:cNvPr>
          <p:cNvSpPr/>
          <p:nvPr/>
        </p:nvSpPr>
        <p:spPr>
          <a:xfrm>
            <a:off x="9757892" y="3611752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B8D9F3D-6EC8-49D7-A69D-56AE5AD268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10262324" y="3538723"/>
            <a:ext cx="672434" cy="3913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7901412-F052-4C0E-AC97-38F7F0A9C66B}"/>
              </a:ext>
            </a:extLst>
          </p:cNvPr>
          <p:cNvSpPr/>
          <p:nvPr/>
        </p:nvSpPr>
        <p:spPr>
          <a:xfrm>
            <a:off x="10632968" y="4771959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45BCB8-5CA4-447D-8A3D-7800458BA1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11127561" y="4698930"/>
            <a:ext cx="672434" cy="39130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0EC0611-E389-4C82-92FF-B7E13FF29B64}"/>
              </a:ext>
            </a:extLst>
          </p:cNvPr>
          <p:cNvSpPr/>
          <p:nvPr/>
        </p:nvSpPr>
        <p:spPr>
          <a:xfrm>
            <a:off x="10013534" y="5538881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BA95B34-914E-4656-A861-6DA7DBC86E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10517964" y="5465852"/>
            <a:ext cx="672434" cy="39130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AEE0CE6-A746-4533-9FE6-1CBA15C346C8}"/>
              </a:ext>
            </a:extLst>
          </p:cNvPr>
          <p:cNvSpPr/>
          <p:nvPr/>
        </p:nvSpPr>
        <p:spPr>
          <a:xfrm>
            <a:off x="10347831" y="2225401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304EF57-C5C6-4348-8A79-1999CE6785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10862092" y="2152372"/>
            <a:ext cx="672434" cy="3913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ABEA644-60F8-4693-B1FC-0B45504D720A}"/>
              </a:ext>
            </a:extLst>
          </p:cNvPr>
          <p:cNvSpPr/>
          <p:nvPr/>
        </p:nvSpPr>
        <p:spPr>
          <a:xfrm>
            <a:off x="10642794" y="3051311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A0EE2D5-0233-42EB-9311-557E88F8D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11147224" y="2978282"/>
            <a:ext cx="672434" cy="39130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7D1AEB5-83AF-4C86-8090-C3750755ED6F}"/>
              </a:ext>
            </a:extLst>
          </p:cNvPr>
          <p:cNvSpPr/>
          <p:nvPr/>
        </p:nvSpPr>
        <p:spPr>
          <a:xfrm>
            <a:off x="10731288" y="5902674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0F59D6D-7198-4861-8CF6-C414C243B1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11225884" y="5829645"/>
            <a:ext cx="672434" cy="3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91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BCC3040-A64E-4E2A-8555-47157F181210}"/>
              </a:ext>
            </a:extLst>
          </p:cNvPr>
          <p:cNvSpPr txBox="1"/>
          <p:nvPr/>
        </p:nvSpPr>
        <p:spPr>
          <a:xfrm>
            <a:off x="4233191" y="2046651"/>
            <a:ext cx="6808435" cy="1931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en-US" sz="1600" b="1" u="none" strike="noStrike" dirty="0" err="1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Pengkreditan</a:t>
            </a:r>
            <a:r>
              <a:rPr lang="en-US" sz="1600" b="1" u="none" strike="noStrike" dirty="0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u="none" strike="noStrike" dirty="0" err="1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600" b="1" u="none" strike="noStrike" dirty="0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u="none" strike="noStrike" dirty="0" err="1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Masukan</a:t>
            </a:r>
            <a:endParaRPr lang="en-US" sz="1600" b="1" u="none" strike="noStrike" dirty="0">
              <a:solidFill>
                <a:srgbClr val="0000FF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lvl="0" algn="just">
              <a:spcAft>
                <a:spcPts val="300"/>
              </a:spcAft>
            </a:pP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PPN yang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tercantum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i="1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e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-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dokumen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tertentu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kedudukannya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dipersamakan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dengan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merupakan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Masukan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dapat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dikreditkan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oleh PKP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pembeli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sepanjang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PPN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dimaksud</a:t>
            </a:r>
            <a:r>
              <a:rPr lang="en-US" sz="1600" u="none" strike="noStrike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:</a:t>
            </a:r>
            <a:endParaRPr lang="en-ID" sz="1600" dirty="0"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265113" indent="-176213" algn="just">
              <a:buFont typeface="Wingdings" panose="05000000000000000000" pitchFamily="2" charset="2"/>
              <a:buChar char="§"/>
            </a:pP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bukan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merupakan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PPN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atas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pengeluaran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i="1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cfm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.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Pasal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9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ayat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(8) UU PPN; dan</a:t>
            </a:r>
          </a:p>
          <a:p>
            <a:pPr marL="265113" indent="-176213" algn="just">
              <a:buFont typeface="Wingdings" panose="05000000000000000000" pitchFamily="2" charset="2"/>
              <a:buChar char="§"/>
            </a:pPr>
            <a:r>
              <a:rPr lang="en-US" sz="1600" dirty="0">
                <a:ea typeface="SimSun" panose="02010600030101010101" pitchFamily="2" charset="-122"/>
                <a:cs typeface="Segoe UI" panose="020B0502040204020203" pitchFamily="34" charset="0"/>
              </a:rPr>
              <a:t>t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ercantum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memenuhi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persyaratan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formal dan material </a:t>
            </a:r>
            <a:r>
              <a:rPr lang="en-ID" sz="1600" i="1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cfm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.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Pasal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13 </a:t>
            </a:r>
            <a:r>
              <a:rPr lang="en-ID" sz="1600" dirty="0" err="1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ayat</a:t>
            </a:r>
            <a:r>
              <a:rPr lang="en-ID" sz="1600" dirty="0"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(9) UU PPN</a:t>
            </a:r>
            <a:r>
              <a:rPr lang="en-US" sz="1600" dirty="0"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  <a:endParaRPr lang="en-US" sz="1600" dirty="0"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19" name="object 33">
            <a:extLst>
              <a:ext uri="{FF2B5EF4-FFF2-40B4-BE49-F238E27FC236}">
                <a16:creationId xmlns:a16="http://schemas.microsoft.com/office/drawing/2014/main" id="{5617B9BE-E0CB-4F9F-A683-3CB516E36617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object 42">
            <a:extLst>
              <a:ext uri="{FF2B5EF4-FFF2-40B4-BE49-F238E27FC236}">
                <a16:creationId xmlns:a16="http://schemas.microsoft.com/office/drawing/2014/main" id="{1EC05620-5B87-4294-9FEA-A42AFCBF10DF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Ketentuan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Lain-Lain</a:t>
            </a:r>
            <a:endParaRPr lang="en-ID" sz="28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01634A-154F-4F5C-BB96-4F83963868AF}"/>
              </a:ext>
            </a:extLst>
          </p:cNvPr>
          <p:cNvSpPr/>
          <p:nvPr/>
        </p:nvSpPr>
        <p:spPr>
          <a:xfrm>
            <a:off x="3135394" y="133157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BD28094-983B-41C4-A8BB-0B3FCC188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3647823" y="49258"/>
            <a:ext cx="672434" cy="391305"/>
          </a:xfrm>
          <a:prstGeom prst="rect">
            <a:avLst/>
          </a:prstGeom>
        </p:spPr>
      </p:pic>
      <p:sp>
        <p:nvSpPr>
          <p:cNvPr id="28" name="Flowchart: Delay 27">
            <a:extLst>
              <a:ext uri="{FF2B5EF4-FFF2-40B4-BE49-F238E27FC236}">
                <a16:creationId xmlns:a16="http://schemas.microsoft.com/office/drawing/2014/main" id="{D79963D6-1F2B-4332-8244-1BE1BB0A4517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0B5CC7-22A2-B745-B4D8-4D02F9024C18}"/>
              </a:ext>
            </a:extLst>
          </p:cNvPr>
          <p:cNvSpPr txBox="1"/>
          <p:nvPr/>
        </p:nvSpPr>
        <p:spPr>
          <a:xfrm>
            <a:off x="4233190" y="1039298"/>
            <a:ext cx="68084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i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-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telah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diunggah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(di</a:t>
            </a:r>
            <a:r>
              <a:rPr lang="en-US" sz="1600" i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-upload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)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ke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DJP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dengan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menggunakan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aplikasi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-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dan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telah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memperoleh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persetujuan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dari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DJP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merupakan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b="1" dirty="0">
                <a:solidFill>
                  <a:srgbClr val="0000FF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600" b="1" dirty="0">
                <a:solidFill>
                  <a:srgbClr val="0000FF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US" sz="1600" b="1" dirty="0" err="1">
                <a:solidFill>
                  <a:srgbClr val="0000FF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dibuat</a:t>
            </a:r>
            <a:r>
              <a:rPr lang="en-US" sz="1600" b="1" dirty="0">
                <a:solidFill>
                  <a:srgbClr val="0000FF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 oleh PKP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0" name="Google Shape;22;p3">
            <a:extLst>
              <a:ext uri="{FF2B5EF4-FFF2-40B4-BE49-F238E27FC236}">
                <a16:creationId xmlns:a16="http://schemas.microsoft.com/office/drawing/2014/main" id="{8CE745C8-C3E3-AE4D-A09A-C2F0F0124030}"/>
              </a:ext>
            </a:extLst>
          </p:cNvPr>
          <p:cNvSpPr/>
          <p:nvPr/>
        </p:nvSpPr>
        <p:spPr>
          <a:xfrm>
            <a:off x="3542574" y="1128631"/>
            <a:ext cx="548641" cy="548641"/>
          </a:xfrm>
          <a:prstGeom prst="ellipse">
            <a:avLst/>
          </a:prstGeom>
          <a:solidFill>
            <a:srgbClr val="002060"/>
          </a:solidFill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lvl="0" algn="ctr">
              <a:buClr>
                <a:srgbClr val="0201DC"/>
              </a:buClr>
              <a:buSzPts val="2700"/>
            </a:pPr>
            <a:r>
              <a:rPr lang="en-US" dirty="0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1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4" name="Google Shape;22;p3">
            <a:extLst>
              <a:ext uri="{FF2B5EF4-FFF2-40B4-BE49-F238E27FC236}">
                <a16:creationId xmlns:a16="http://schemas.microsoft.com/office/drawing/2014/main" id="{DFAF668E-E7B3-1643-90F9-1CC1C1226309}"/>
              </a:ext>
            </a:extLst>
          </p:cNvPr>
          <p:cNvSpPr/>
          <p:nvPr/>
        </p:nvSpPr>
        <p:spPr>
          <a:xfrm>
            <a:off x="3542574" y="2157557"/>
            <a:ext cx="548641" cy="548641"/>
          </a:xfrm>
          <a:prstGeom prst="ellipse">
            <a:avLst/>
          </a:prstGeom>
          <a:solidFill>
            <a:srgbClr val="002060"/>
          </a:solidFill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lvl="0" algn="ctr">
              <a:buClr>
                <a:srgbClr val="0201DC"/>
              </a:buClr>
              <a:buSzPts val="2700"/>
            </a:pPr>
            <a:r>
              <a:rPr lang="en-US" dirty="0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781" y="813834"/>
            <a:ext cx="2391960" cy="58536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2CF5914-D606-43EC-AF7C-C2E7665A66BD}"/>
              </a:ext>
            </a:extLst>
          </p:cNvPr>
          <p:cNvSpPr txBox="1"/>
          <p:nvPr/>
        </p:nvSpPr>
        <p:spPr>
          <a:xfrm>
            <a:off x="4233191" y="4177388"/>
            <a:ext cx="6808435" cy="2254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b="1" dirty="0" err="1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Pengujian</a:t>
            </a:r>
            <a:r>
              <a:rPr lang="en-US" sz="1600" b="1" dirty="0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600" b="1" dirty="0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Masukan</a:t>
            </a:r>
            <a:endParaRPr lang="en-US" sz="1600" b="1" dirty="0">
              <a:solidFill>
                <a:srgbClr val="0000FF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algn="just">
              <a:spcAft>
                <a:spcPts val="300"/>
              </a:spcAft>
            </a:pP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Pengkreditan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Masukan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oleh PKP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pembeli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tidak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tergantung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pada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pelaporan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e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-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dokumen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tertentu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kedudukannya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dipersamakan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dengan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SPT Masa PPN 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PKP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penjual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</a:p>
          <a:p>
            <a:pPr marL="265113" indent="-176213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Untuk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mengetahui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pelaporan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PKP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penjual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dilakukan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menggunakan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aplikasi</a:t>
            </a:r>
            <a:r>
              <a:rPr lang="en-US" sz="16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/ data/</a:t>
            </a:r>
            <a:r>
              <a:rPr lang="en-US" sz="16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informasi</a:t>
            </a:r>
            <a:r>
              <a:rPr lang="en-US" sz="16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dalam</a:t>
            </a:r>
            <a:r>
              <a:rPr lang="en-US" sz="16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sistem</a:t>
            </a:r>
            <a:r>
              <a:rPr lang="en-US" sz="16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informasi</a:t>
            </a:r>
            <a:r>
              <a:rPr lang="en-US" sz="1600" b="1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 DJP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.</a:t>
            </a:r>
            <a:endParaRPr lang="en-US" sz="1600" dirty="0">
              <a:solidFill>
                <a:srgbClr val="002060"/>
              </a:solidFill>
              <a:effectLst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265113" indent="-176213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Tidak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perlu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konfirmasi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PK-PM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ke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KPP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tempat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PKP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penjual</a:t>
            </a:r>
            <a:r>
              <a:rPr lang="en-US" sz="1600" b="1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dikukuhkan</a:t>
            </a:r>
            <a:r>
              <a:rPr lang="en-US" sz="1600" dirty="0">
                <a:solidFill>
                  <a:srgbClr val="002060"/>
                </a:solidFill>
                <a:effectLst/>
                <a:ea typeface="SimSun" panose="02010600030101010101" pitchFamily="2" charset="-122"/>
                <a:cs typeface="Segoe UI" panose="020B0502040204020203" pitchFamily="34" charset="0"/>
              </a:rPr>
              <a:t>. </a:t>
            </a:r>
          </a:p>
          <a:p>
            <a:pPr marL="265113" algn="just"/>
            <a:r>
              <a:rPr lang="en-US" sz="1600" dirty="0">
                <a:solidFill>
                  <a:srgbClr val="FF000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 KEP-754/PJ/2001 </a:t>
            </a:r>
            <a:r>
              <a:rPr lang="en-US" sz="1600" dirty="0" err="1">
                <a:solidFill>
                  <a:srgbClr val="FF000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dicabut</a:t>
            </a:r>
            <a:r>
              <a:rPr lang="en-US" sz="1600" dirty="0">
                <a:solidFill>
                  <a:srgbClr val="002060"/>
                </a:solidFill>
                <a:ea typeface="SimSun" panose="02010600030101010101" pitchFamily="2" charset="-122"/>
                <a:cs typeface="Segoe UI" panose="020B0502040204020203" pitchFamily="34" charset="0"/>
                <a:sym typeface="Wingdings" panose="05000000000000000000" pitchFamily="2" charset="2"/>
              </a:rPr>
              <a:t>.</a:t>
            </a: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sp>
        <p:nvSpPr>
          <p:cNvPr id="29" name="Google Shape;22;p3">
            <a:extLst>
              <a:ext uri="{FF2B5EF4-FFF2-40B4-BE49-F238E27FC236}">
                <a16:creationId xmlns:a16="http://schemas.microsoft.com/office/drawing/2014/main" id="{3DA72B06-D739-4E41-A31F-338CC848AA35}"/>
              </a:ext>
            </a:extLst>
          </p:cNvPr>
          <p:cNvSpPr/>
          <p:nvPr/>
        </p:nvSpPr>
        <p:spPr>
          <a:xfrm>
            <a:off x="3542573" y="4263318"/>
            <a:ext cx="548641" cy="548641"/>
          </a:xfrm>
          <a:prstGeom prst="ellipse">
            <a:avLst/>
          </a:prstGeom>
          <a:solidFill>
            <a:srgbClr val="002060"/>
          </a:solidFill>
          <a:ln w="254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lvl="0" algn="ctr">
              <a:buClr>
                <a:srgbClr val="0201DC"/>
              </a:buClr>
              <a:buSzPts val="2700"/>
            </a:pPr>
            <a:r>
              <a:rPr lang="en-US" dirty="0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3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47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object 33">
            <a:extLst>
              <a:ext uri="{FF2B5EF4-FFF2-40B4-BE49-F238E27FC236}">
                <a16:creationId xmlns:a16="http://schemas.microsoft.com/office/drawing/2014/main" id="{A7FDDFC7-834C-4C1C-A942-6E8732F00597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object 42">
            <a:extLst>
              <a:ext uri="{FF2B5EF4-FFF2-40B4-BE49-F238E27FC236}">
                <a16:creationId xmlns:a16="http://schemas.microsoft.com/office/drawing/2014/main" id="{A54295C0-869C-4933-9CBE-92D07D6450EB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Ketentuan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Peralihan</a:t>
            </a:r>
            <a:endParaRPr lang="en-ID" sz="28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8A79E31-2786-4C48-9D89-4BFD48E91367}"/>
              </a:ext>
            </a:extLst>
          </p:cNvPr>
          <p:cNvSpPr/>
          <p:nvPr/>
        </p:nvSpPr>
        <p:spPr>
          <a:xfrm>
            <a:off x="11110451" y="1054932"/>
            <a:ext cx="575000" cy="570430"/>
          </a:xfrm>
          <a:prstGeom prst="roundRect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3" name="Graphic 32" descr="Inbox Check with solid fill">
            <a:extLst>
              <a:ext uri="{FF2B5EF4-FFF2-40B4-BE49-F238E27FC236}">
                <a16:creationId xmlns:a16="http://schemas.microsoft.com/office/drawing/2014/main" id="{D4C1C54F-78BB-4FCD-8622-C884B3029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6675" y="968588"/>
            <a:ext cx="683544" cy="683544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B700476-B97A-45EF-9624-866C3C418358}"/>
              </a:ext>
            </a:extLst>
          </p:cNvPr>
          <p:cNvSpPr/>
          <p:nvPr/>
        </p:nvSpPr>
        <p:spPr>
          <a:xfrm>
            <a:off x="1680911" y="1245466"/>
            <a:ext cx="9183730" cy="2886139"/>
          </a:xfrm>
          <a:prstGeom prst="roundRect">
            <a:avLst>
              <a:gd name="adj" fmla="val 5069"/>
            </a:avLst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8AAC78-7509-4E7E-98AF-CCFC5086D067}"/>
              </a:ext>
            </a:extLst>
          </p:cNvPr>
          <p:cNvSpPr txBox="1"/>
          <p:nvPr/>
        </p:nvSpPr>
        <p:spPr>
          <a:xfrm>
            <a:off x="1695101" y="1536582"/>
            <a:ext cx="9169539" cy="2527221"/>
          </a:xfrm>
          <a:prstGeom prst="rect">
            <a:avLst/>
          </a:prstGeom>
          <a:noFill/>
        </p:spPr>
        <p:txBody>
          <a:bodyPr wrap="square" lIns="108000" tIns="36000" rIns="108000" bIns="36000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defRPr sz="160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>
                <a:effectLst/>
                <a:latin typeface="+mn-lt"/>
              </a:rPr>
              <a:t>PPN yang </a:t>
            </a:r>
            <a:r>
              <a:rPr lang="en-US" dirty="0" err="1">
                <a:effectLst/>
                <a:latin typeface="+mn-lt"/>
              </a:rPr>
              <a:t>tercantum</a:t>
            </a:r>
            <a:r>
              <a:rPr lang="en-US" i="1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dalam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Faktur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Pajak</a:t>
            </a:r>
            <a:r>
              <a:rPr lang="en-US" dirty="0">
                <a:effectLst/>
                <a:latin typeface="+mn-lt"/>
              </a:rPr>
              <a:t> yang </a:t>
            </a:r>
            <a:r>
              <a:rPr lang="en-US" dirty="0" err="1">
                <a:effectLst/>
                <a:latin typeface="+mn-lt"/>
              </a:rPr>
              <a:t>dibuat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berdasarkan</a:t>
            </a:r>
            <a:r>
              <a:rPr lang="en-US" dirty="0">
                <a:effectLst/>
                <a:latin typeface="+mn-lt"/>
              </a:rPr>
              <a:t> PER-24/PJ/2012, yang: </a:t>
            </a:r>
            <a:endParaRPr lang="en-ID" dirty="0">
              <a:effectLst/>
              <a:latin typeface="+mn-lt"/>
            </a:endParaRPr>
          </a:p>
          <a:p>
            <a:pPr marL="265113" lvl="0" indent="-265113" algn="just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effectLst/>
                <a:latin typeface="+mn-lt"/>
              </a:rPr>
              <a:t>mencantumkan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b="1" dirty="0" err="1">
                <a:effectLst/>
                <a:latin typeface="+mn-lt"/>
              </a:rPr>
              <a:t>alamat</a:t>
            </a:r>
            <a:r>
              <a:rPr lang="en-US" b="1" dirty="0">
                <a:effectLst/>
                <a:latin typeface="+mn-lt"/>
              </a:rPr>
              <a:t> </a:t>
            </a:r>
            <a:r>
              <a:rPr lang="en-US" b="1" dirty="0" err="1">
                <a:effectLst/>
                <a:latin typeface="+mn-lt"/>
              </a:rPr>
              <a:t>pembeli</a:t>
            </a:r>
            <a:r>
              <a:rPr lang="en-US" b="1" dirty="0">
                <a:effectLst/>
                <a:latin typeface="+mn-lt"/>
              </a:rPr>
              <a:t> yang </a:t>
            </a:r>
            <a:r>
              <a:rPr lang="en-US" b="1" dirty="0" err="1">
                <a:effectLst/>
                <a:latin typeface="+mn-lt"/>
              </a:rPr>
              <a:t>berbeda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dengan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alamat</a:t>
            </a:r>
            <a:r>
              <a:rPr lang="en-US" dirty="0">
                <a:effectLst/>
                <a:latin typeface="+mn-lt"/>
              </a:rPr>
              <a:t> yang </a:t>
            </a:r>
            <a:r>
              <a:rPr lang="en-US" dirty="0" err="1">
                <a:effectLst/>
                <a:latin typeface="+mn-lt"/>
              </a:rPr>
              <a:t>tercantum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dalam</a:t>
            </a:r>
            <a:r>
              <a:rPr lang="en-US" dirty="0">
                <a:effectLst/>
                <a:latin typeface="+mn-lt"/>
              </a:rPr>
              <a:t> SPPKP </a:t>
            </a:r>
            <a:r>
              <a:rPr lang="en-US" dirty="0" err="1">
                <a:effectLst/>
                <a:latin typeface="+mn-lt"/>
              </a:rPr>
              <a:t>pembeli</a:t>
            </a:r>
            <a:r>
              <a:rPr lang="en-US" dirty="0">
                <a:effectLst/>
                <a:latin typeface="+mn-lt"/>
              </a:rPr>
              <a:t>, </a:t>
            </a:r>
            <a:r>
              <a:rPr lang="en-US" dirty="0" err="1">
                <a:effectLst/>
                <a:latin typeface="+mn-lt"/>
              </a:rPr>
              <a:t>sepanjang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alamat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dimaksud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merupakan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alamat</a:t>
            </a:r>
            <a:r>
              <a:rPr lang="en-US" dirty="0">
                <a:effectLst/>
                <a:latin typeface="+mn-lt"/>
              </a:rPr>
              <a:t> yang </a:t>
            </a:r>
            <a:r>
              <a:rPr lang="en-US" dirty="0" err="1">
                <a:effectLst/>
                <a:latin typeface="+mn-lt"/>
              </a:rPr>
              <a:t>sebenarnya</a:t>
            </a:r>
            <a:r>
              <a:rPr lang="en-US" dirty="0">
                <a:effectLst/>
                <a:latin typeface="+mn-lt"/>
              </a:rPr>
              <a:t>/</a:t>
            </a:r>
            <a:r>
              <a:rPr lang="en-US" dirty="0" err="1">
                <a:effectLst/>
                <a:latin typeface="+mn-lt"/>
              </a:rPr>
              <a:t>sesungguhnya</a:t>
            </a:r>
            <a:r>
              <a:rPr lang="en-US" dirty="0">
                <a:effectLst/>
                <a:latin typeface="+mn-lt"/>
              </a:rPr>
              <a:t>;</a:t>
            </a:r>
            <a:endParaRPr lang="en-ID" dirty="0">
              <a:effectLst/>
              <a:latin typeface="+mn-lt"/>
            </a:endParaRPr>
          </a:p>
          <a:p>
            <a:pPr marL="265113" lvl="0" indent="-265113" algn="just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effectLst/>
                <a:latin typeface="+mn-lt"/>
              </a:rPr>
              <a:t>dibuat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sebelum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implementasi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aplikasi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i="1" dirty="0">
                <a:effectLst/>
                <a:latin typeface="+mn-lt"/>
              </a:rPr>
              <a:t>e-</a:t>
            </a:r>
            <a:r>
              <a:rPr lang="en-US" dirty="0" err="1">
                <a:effectLst/>
                <a:latin typeface="+mn-lt"/>
              </a:rPr>
              <a:t>Faktur</a:t>
            </a:r>
            <a:r>
              <a:rPr lang="en-US" dirty="0">
                <a:effectLst/>
                <a:latin typeface="+mn-lt"/>
              </a:rPr>
              <a:t> dan </a:t>
            </a:r>
            <a:r>
              <a:rPr lang="en-US" dirty="0" err="1">
                <a:effectLst/>
                <a:latin typeface="+mn-lt"/>
              </a:rPr>
              <a:t>menggunakan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b="1" dirty="0">
                <a:effectLst/>
                <a:latin typeface="+mn-lt"/>
              </a:rPr>
              <a:t>NSFP </a:t>
            </a:r>
            <a:r>
              <a:rPr lang="en-US" b="1" dirty="0" err="1">
                <a:effectLst/>
                <a:latin typeface="+mn-lt"/>
              </a:rPr>
              <a:t>selain</a:t>
            </a:r>
            <a:r>
              <a:rPr lang="en-US" b="1" dirty="0">
                <a:effectLst/>
                <a:latin typeface="+mn-lt"/>
              </a:rPr>
              <a:t> yang </a:t>
            </a:r>
            <a:r>
              <a:rPr lang="en-US" b="1" dirty="0" err="1">
                <a:effectLst/>
                <a:latin typeface="+mn-lt"/>
              </a:rPr>
              <a:t>diberikan</a:t>
            </a:r>
            <a:r>
              <a:rPr lang="en-US" b="1" dirty="0">
                <a:effectLst/>
                <a:latin typeface="+mn-lt"/>
              </a:rPr>
              <a:t> oleh DJP</a:t>
            </a:r>
            <a:r>
              <a:rPr lang="en-US" dirty="0">
                <a:effectLst/>
                <a:latin typeface="+mn-lt"/>
              </a:rPr>
              <a:t>;</a:t>
            </a:r>
            <a:endParaRPr lang="en-ID" dirty="0">
              <a:effectLst/>
              <a:latin typeface="+mn-lt"/>
            </a:endParaRPr>
          </a:p>
          <a:p>
            <a:pPr marL="265113" lvl="0" indent="-265113" algn="just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effectLst/>
                <a:latin typeface="+mn-lt"/>
              </a:rPr>
              <a:t>dibuat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sebelum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implementasi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aplikasi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i="1" dirty="0">
                <a:effectLst/>
                <a:latin typeface="+mn-lt"/>
              </a:rPr>
              <a:t>e-</a:t>
            </a:r>
            <a:r>
              <a:rPr lang="en-US" dirty="0" err="1">
                <a:effectLst/>
                <a:latin typeface="+mn-lt"/>
              </a:rPr>
              <a:t>Faktur</a:t>
            </a:r>
            <a:r>
              <a:rPr lang="en-US" dirty="0">
                <a:effectLst/>
                <a:latin typeface="+mn-lt"/>
              </a:rPr>
              <a:t> dan </a:t>
            </a:r>
            <a:r>
              <a:rPr lang="en-US" dirty="0" err="1">
                <a:effectLst/>
                <a:latin typeface="+mn-lt"/>
              </a:rPr>
              <a:t>menggunakan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b="1" dirty="0">
                <a:effectLst/>
                <a:latin typeface="+mn-lt"/>
              </a:rPr>
              <a:t>NSFP </a:t>
            </a:r>
            <a:r>
              <a:rPr lang="en-US" b="1" dirty="0" err="1">
                <a:effectLst/>
                <a:latin typeface="+mn-lt"/>
              </a:rPr>
              <a:t>ganda</a:t>
            </a:r>
            <a:r>
              <a:rPr lang="en-US" dirty="0">
                <a:effectLst/>
                <a:latin typeface="+mn-lt"/>
              </a:rPr>
              <a:t>;</a:t>
            </a:r>
            <a:endParaRPr lang="en-ID" dirty="0">
              <a:effectLst/>
              <a:latin typeface="+mn-lt"/>
            </a:endParaRPr>
          </a:p>
          <a:p>
            <a:pPr marL="265113" lvl="0" indent="-265113" algn="just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effectLst/>
                <a:latin typeface="+mn-lt"/>
              </a:rPr>
              <a:t>dibuat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sebelum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implementasi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aplikasi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i="1" dirty="0">
                <a:effectLst/>
                <a:latin typeface="+mn-lt"/>
              </a:rPr>
              <a:t>e-</a:t>
            </a:r>
            <a:r>
              <a:rPr lang="en-US" dirty="0" err="1">
                <a:effectLst/>
                <a:latin typeface="+mn-lt"/>
              </a:rPr>
              <a:t>Faktur</a:t>
            </a:r>
            <a:r>
              <a:rPr lang="en-US" dirty="0">
                <a:effectLst/>
                <a:latin typeface="+mn-lt"/>
              </a:rPr>
              <a:t> dan </a:t>
            </a:r>
            <a:r>
              <a:rPr lang="en-US" b="1" dirty="0" err="1">
                <a:effectLst/>
                <a:latin typeface="+mn-lt"/>
              </a:rPr>
              <a:t>tanggal</a:t>
            </a:r>
            <a:r>
              <a:rPr lang="en-US" b="1" dirty="0">
                <a:effectLst/>
                <a:latin typeface="+mn-lt"/>
              </a:rPr>
              <a:t> </a:t>
            </a:r>
            <a:r>
              <a:rPr lang="en-US" b="1" dirty="0" err="1">
                <a:effectLst/>
                <a:latin typeface="+mn-lt"/>
              </a:rPr>
              <a:t>pembuatannya</a:t>
            </a:r>
            <a:r>
              <a:rPr lang="en-US" b="1" dirty="0">
                <a:effectLst/>
                <a:latin typeface="+mn-lt"/>
              </a:rPr>
              <a:t> </a:t>
            </a:r>
            <a:r>
              <a:rPr lang="en-US" b="1" dirty="0" err="1">
                <a:effectLst/>
                <a:latin typeface="+mn-lt"/>
              </a:rPr>
              <a:t>mendahului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tanggal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surat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pemberian</a:t>
            </a:r>
            <a:r>
              <a:rPr lang="en-US" dirty="0">
                <a:effectLst/>
                <a:latin typeface="+mn-lt"/>
              </a:rPr>
              <a:t> NSFP; dan/</a:t>
            </a:r>
            <a:r>
              <a:rPr lang="en-US" dirty="0" err="1">
                <a:effectLst/>
                <a:latin typeface="+mn-lt"/>
              </a:rPr>
              <a:t>atau</a:t>
            </a:r>
            <a:endParaRPr lang="en-ID" dirty="0">
              <a:effectLst/>
              <a:latin typeface="+mn-lt"/>
            </a:endParaRPr>
          </a:p>
          <a:p>
            <a:pPr marL="265113" lvl="0" indent="-265113" algn="just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 err="1">
                <a:effectLst/>
                <a:latin typeface="+mn-lt"/>
              </a:rPr>
              <a:t>ditandatangani</a:t>
            </a:r>
            <a:r>
              <a:rPr lang="en-US" dirty="0">
                <a:effectLst/>
                <a:latin typeface="+mn-lt"/>
              </a:rPr>
              <a:t> oleh PKP orang </a:t>
            </a:r>
            <a:r>
              <a:rPr lang="en-US" dirty="0" err="1">
                <a:effectLst/>
                <a:latin typeface="+mn-lt"/>
              </a:rPr>
              <a:t>pribadi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atau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pejabat</a:t>
            </a:r>
            <a:r>
              <a:rPr lang="en-US" dirty="0">
                <a:effectLst/>
                <a:latin typeface="+mn-lt"/>
              </a:rPr>
              <a:t>/</a:t>
            </a:r>
            <a:r>
              <a:rPr lang="en-US" dirty="0" err="1">
                <a:effectLst/>
                <a:latin typeface="+mn-lt"/>
              </a:rPr>
              <a:t>pegawai</a:t>
            </a:r>
            <a:r>
              <a:rPr lang="en-US" dirty="0">
                <a:effectLst/>
                <a:latin typeface="+mn-lt"/>
              </a:rPr>
              <a:t> yang </a:t>
            </a:r>
            <a:r>
              <a:rPr lang="en-US" dirty="0" err="1">
                <a:effectLst/>
                <a:latin typeface="+mn-lt"/>
              </a:rPr>
              <a:t>berhak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menandatangani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Faktur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Pajak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atau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i="1" dirty="0">
                <a:effectLst/>
                <a:latin typeface="+mn-lt"/>
              </a:rPr>
              <a:t>e-</a:t>
            </a:r>
            <a:r>
              <a:rPr lang="en-US" dirty="0" err="1">
                <a:effectLst/>
                <a:latin typeface="+mn-lt"/>
              </a:rPr>
              <a:t>Faktur</a:t>
            </a:r>
            <a:r>
              <a:rPr lang="en-US" dirty="0">
                <a:effectLst/>
                <a:latin typeface="+mn-lt"/>
              </a:rPr>
              <a:t>, </a:t>
            </a:r>
            <a:r>
              <a:rPr lang="en-US" dirty="0" err="1">
                <a:effectLst/>
                <a:latin typeface="+mn-lt"/>
              </a:rPr>
              <a:t>tetapi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b="1" dirty="0" err="1">
                <a:effectLst/>
                <a:latin typeface="+mn-lt"/>
              </a:rPr>
              <a:t>tidak</a:t>
            </a:r>
            <a:r>
              <a:rPr lang="en-US" b="1" dirty="0">
                <a:effectLst/>
                <a:latin typeface="+mn-lt"/>
              </a:rPr>
              <a:t> </a:t>
            </a:r>
            <a:r>
              <a:rPr lang="en-US" b="1" dirty="0" err="1">
                <a:effectLst/>
                <a:latin typeface="+mn-lt"/>
              </a:rPr>
              <a:t>diberitahukan</a:t>
            </a:r>
            <a:r>
              <a:rPr lang="en-US" b="1" dirty="0">
                <a:effectLst/>
                <a:latin typeface="+mn-lt"/>
              </a:rPr>
              <a:t> </a:t>
            </a:r>
            <a:r>
              <a:rPr lang="en-US" b="1" dirty="0" err="1">
                <a:effectLst/>
                <a:latin typeface="+mn-lt"/>
              </a:rPr>
              <a:t>atau</a:t>
            </a:r>
            <a:r>
              <a:rPr lang="en-US" b="1" dirty="0">
                <a:effectLst/>
                <a:latin typeface="+mn-lt"/>
              </a:rPr>
              <a:t> </a:t>
            </a:r>
            <a:r>
              <a:rPr lang="en-US" b="1" dirty="0" err="1">
                <a:effectLst/>
                <a:latin typeface="+mn-lt"/>
              </a:rPr>
              <a:t>terlambat</a:t>
            </a:r>
            <a:r>
              <a:rPr lang="en-US" b="1" dirty="0">
                <a:effectLst/>
                <a:latin typeface="+mn-lt"/>
              </a:rPr>
              <a:t> </a:t>
            </a:r>
            <a:r>
              <a:rPr lang="en-US" b="1" dirty="0" err="1">
                <a:effectLst/>
                <a:latin typeface="+mn-lt"/>
              </a:rPr>
              <a:t>diberitahukan</a:t>
            </a:r>
            <a:r>
              <a:rPr lang="en-US" b="1" dirty="0">
                <a:effectLst/>
                <a:latin typeface="+mn-lt"/>
              </a:rPr>
              <a:t> </a:t>
            </a:r>
            <a:r>
              <a:rPr lang="en-US" b="1" dirty="0" err="1">
                <a:effectLst/>
                <a:latin typeface="+mn-lt"/>
              </a:rPr>
              <a:t>ke</a:t>
            </a:r>
            <a:r>
              <a:rPr lang="en-US" b="1" dirty="0">
                <a:effectLst/>
                <a:latin typeface="+mn-lt"/>
              </a:rPr>
              <a:t> KPP</a:t>
            </a:r>
            <a:r>
              <a:rPr lang="en-US" dirty="0">
                <a:effectLst/>
                <a:latin typeface="+mn-lt"/>
              </a:rPr>
              <a:t>.</a:t>
            </a:r>
            <a:endParaRPr lang="en-ID" dirty="0">
              <a:effectLst/>
              <a:latin typeface="+mn-lt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2444A4B-DB4C-4781-B7EC-2E179D38CDA9}"/>
              </a:ext>
            </a:extLst>
          </p:cNvPr>
          <p:cNvSpPr/>
          <p:nvPr/>
        </p:nvSpPr>
        <p:spPr>
          <a:xfrm>
            <a:off x="7069394" y="979295"/>
            <a:ext cx="3991887" cy="540000"/>
          </a:xfrm>
          <a:prstGeom prst="roundRect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cs typeface="Segoe UI" panose="020B0502040204020203" pitchFamily="34" charset="0"/>
              </a:rPr>
              <a:t>Pajak</a:t>
            </a:r>
            <a:r>
              <a:rPr lang="en-US" b="1" dirty="0">
                <a:cs typeface="Segoe UI" panose="020B0502040204020203" pitchFamily="34" charset="0"/>
              </a:rPr>
              <a:t> </a:t>
            </a:r>
            <a:r>
              <a:rPr lang="en-US" b="1" dirty="0" err="1">
                <a:cs typeface="Segoe UI" panose="020B0502040204020203" pitchFamily="34" charset="0"/>
              </a:rPr>
              <a:t>Masukan</a:t>
            </a:r>
            <a:r>
              <a:rPr lang="en-US" b="1" dirty="0">
                <a:cs typeface="Segoe UI" panose="020B0502040204020203" pitchFamily="34" charset="0"/>
              </a:rPr>
              <a:t> </a:t>
            </a:r>
            <a:r>
              <a:rPr lang="en-US" b="1" dirty="0" err="1">
                <a:cs typeface="Segoe UI" panose="020B0502040204020203" pitchFamily="34" charset="0"/>
              </a:rPr>
              <a:t>Dapat</a:t>
            </a:r>
            <a:r>
              <a:rPr lang="en-US" b="1" dirty="0">
                <a:cs typeface="Segoe UI" panose="020B0502040204020203" pitchFamily="34" charset="0"/>
              </a:rPr>
              <a:t> </a:t>
            </a:r>
            <a:r>
              <a:rPr lang="en-US" b="1" dirty="0" err="1">
                <a:cs typeface="Segoe UI" panose="020B0502040204020203" pitchFamily="34" charset="0"/>
              </a:rPr>
              <a:t>Dikreditkan</a:t>
            </a:r>
            <a:r>
              <a:rPr lang="en-US" b="1" dirty="0">
                <a:cs typeface="Segoe UI" panose="020B0502040204020203" pitchFamily="34" charset="0"/>
              </a:rPr>
              <a:t> </a:t>
            </a:r>
            <a:endParaRPr lang="en-ID" b="1" dirty="0">
              <a:cs typeface="Segoe UI" panose="020B0502040204020203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7D267C2-0A66-4658-ABC5-0A72BFB9D391}"/>
              </a:ext>
            </a:extLst>
          </p:cNvPr>
          <p:cNvSpPr/>
          <p:nvPr/>
        </p:nvSpPr>
        <p:spPr>
          <a:xfrm>
            <a:off x="1218796" y="4925013"/>
            <a:ext cx="9183730" cy="952151"/>
          </a:xfrm>
          <a:prstGeom prst="roundRect">
            <a:avLst>
              <a:gd name="adj" fmla="val 5069"/>
            </a:avLst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989B67-185A-49D0-81ED-38B4E2D97A07}"/>
              </a:ext>
            </a:extLst>
          </p:cNvPr>
          <p:cNvSpPr txBox="1"/>
          <p:nvPr/>
        </p:nvSpPr>
        <p:spPr>
          <a:xfrm>
            <a:off x="1218577" y="5206296"/>
            <a:ext cx="9183949" cy="565146"/>
          </a:xfrm>
          <a:prstGeom prst="rect">
            <a:avLst/>
          </a:prstGeom>
          <a:noFill/>
        </p:spPr>
        <p:txBody>
          <a:bodyPr wrap="square" lIns="108000" tIns="36000" rIns="108000" bIns="36000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defRPr sz="160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 err="1">
                <a:effectLst/>
                <a:latin typeface="+mn-lt"/>
              </a:rPr>
              <a:t>Aplikasi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i="1" dirty="0">
                <a:effectLst/>
                <a:latin typeface="+mn-lt"/>
              </a:rPr>
              <a:t>e-</a:t>
            </a:r>
            <a:r>
              <a:rPr lang="en-US" dirty="0" err="1">
                <a:effectLst/>
                <a:latin typeface="+mn-lt"/>
              </a:rPr>
              <a:t>Faktur</a:t>
            </a:r>
            <a:r>
              <a:rPr lang="en-US" dirty="0">
                <a:effectLst/>
                <a:latin typeface="+mn-lt"/>
              </a:rPr>
              <a:t> H2H </a:t>
            </a:r>
            <a:r>
              <a:rPr lang="en-US" i="1" dirty="0">
                <a:effectLst/>
                <a:latin typeface="+mn-lt"/>
              </a:rPr>
              <a:t>cfm</a:t>
            </a:r>
            <a:r>
              <a:rPr lang="en-US" dirty="0">
                <a:effectLst/>
                <a:latin typeface="+mn-lt"/>
              </a:rPr>
              <a:t>. </a:t>
            </a:r>
            <a:r>
              <a:rPr lang="en-US" dirty="0" err="1">
                <a:effectLst/>
                <a:latin typeface="+mn-lt"/>
              </a:rPr>
              <a:t>Pasal</a:t>
            </a:r>
            <a:r>
              <a:rPr lang="en-US" dirty="0">
                <a:effectLst/>
                <a:latin typeface="+mn-lt"/>
              </a:rPr>
              <a:t> 1A </a:t>
            </a:r>
            <a:r>
              <a:rPr lang="en-US" dirty="0" err="1">
                <a:effectLst/>
                <a:latin typeface="+mn-lt"/>
              </a:rPr>
              <a:t>ayat</a:t>
            </a:r>
            <a:r>
              <a:rPr lang="en-US" dirty="0">
                <a:effectLst/>
                <a:latin typeface="+mn-lt"/>
              </a:rPr>
              <a:t> (2) </a:t>
            </a:r>
            <a:r>
              <a:rPr lang="en-US" dirty="0" err="1">
                <a:effectLst/>
                <a:latin typeface="+mn-lt"/>
              </a:rPr>
              <a:t>huruf</a:t>
            </a:r>
            <a:r>
              <a:rPr lang="en-US" dirty="0">
                <a:effectLst/>
                <a:latin typeface="+mn-lt"/>
              </a:rPr>
              <a:t> a PER-16/PJ/2014, </a:t>
            </a:r>
            <a:r>
              <a:rPr lang="en-US" dirty="0" err="1">
                <a:effectLst/>
                <a:latin typeface="+mn-lt"/>
              </a:rPr>
              <a:t>tetap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b="1" dirty="0" err="1">
                <a:effectLst/>
                <a:latin typeface="+mn-lt"/>
              </a:rPr>
              <a:t>dapat</a:t>
            </a:r>
            <a:r>
              <a:rPr lang="en-US" b="1" dirty="0">
                <a:effectLst/>
                <a:latin typeface="+mn-lt"/>
              </a:rPr>
              <a:t> </a:t>
            </a:r>
            <a:r>
              <a:rPr lang="en-US" b="1" dirty="0" err="1">
                <a:effectLst/>
                <a:latin typeface="+mn-lt"/>
              </a:rPr>
              <a:t>digunakan</a:t>
            </a:r>
            <a:r>
              <a:rPr lang="en-US" b="1" dirty="0">
                <a:effectLst/>
                <a:latin typeface="+mn-lt"/>
              </a:rPr>
              <a:t> </a:t>
            </a:r>
            <a:r>
              <a:rPr lang="en-US" b="1" dirty="0" err="1">
                <a:effectLst/>
                <a:latin typeface="+mn-lt"/>
              </a:rPr>
              <a:t>sampai</a:t>
            </a:r>
            <a:r>
              <a:rPr lang="en-US" b="1" dirty="0">
                <a:effectLst/>
                <a:latin typeface="+mn-lt"/>
              </a:rPr>
              <a:t> </a:t>
            </a:r>
            <a:r>
              <a:rPr lang="en-US" b="1" dirty="0" err="1">
                <a:effectLst/>
                <a:latin typeface="+mn-lt"/>
              </a:rPr>
              <a:t>dengan</a:t>
            </a:r>
            <a:r>
              <a:rPr lang="en-US" b="1" dirty="0">
                <a:effectLst/>
                <a:latin typeface="+mn-lt"/>
              </a:rPr>
              <a:t> </a:t>
            </a:r>
            <a:r>
              <a:rPr lang="en-US" b="1" dirty="0" err="1">
                <a:effectLst/>
                <a:latin typeface="+mn-lt"/>
              </a:rPr>
              <a:t>dicabutnya</a:t>
            </a:r>
            <a:r>
              <a:rPr lang="en-US" b="1" dirty="0">
                <a:effectLst/>
                <a:latin typeface="+mn-lt"/>
              </a:rPr>
              <a:t> </a:t>
            </a:r>
            <a:r>
              <a:rPr lang="en-US" b="1" dirty="0" err="1">
                <a:effectLst/>
                <a:latin typeface="+mn-lt"/>
              </a:rPr>
              <a:t>Kepdirjen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penetapan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sebagai</a:t>
            </a:r>
            <a:r>
              <a:rPr lang="en-US" dirty="0">
                <a:effectLst/>
                <a:latin typeface="+mn-lt"/>
              </a:rPr>
              <a:t> PKP yang </a:t>
            </a:r>
            <a:r>
              <a:rPr lang="en-US" dirty="0" err="1">
                <a:effectLst/>
                <a:latin typeface="+mn-lt"/>
              </a:rPr>
              <a:t>menggunakan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dirty="0" err="1">
                <a:effectLst/>
                <a:latin typeface="+mn-lt"/>
              </a:rPr>
              <a:t>aplikasi</a:t>
            </a:r>
            <a:r>
              <a:rPr lang="en-US" dirty="0">
                <a:effectLst/>
                <a:latin typeface="+mn-lt"/>
              </a:rPr>
              <a:t> </a:t>
            </a:r>
            <a:r>
              <a:rPr lang="en-US" i="1" dirty="0">
                <a:effectLst/>
                <a:latin typeface="+mn-lt"/>
              </a:rPr>
              <a:t>e-</a:t>
            </a:r>
            <a:r>
              <a:rPr lang="en-US" dirty="0" err="1">
                <a:effectLst/>
                <a:latin typeface="+mn-lt"/>
              </a:rPr>
              <a:t>Faktur</a:t>
            </a:r>
            <a:r>
              <a:rPr lang="en-US" dirty="0">
                <a:effectLst/>
                <a:latin typeface="+mn-lt"/>
              </a:rPr>
              <a:t> H2H.</a:t>
            </a:r>
            <a:endParaRPr lang="en-ID" sz="1100" dirty="0">
              <a:latin typeface="+mn-lt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BA4A939-1854-4112-8989-A684990128E4}"/>
              </a:ext>
            </a:extLst>
          </p:cNvPr>
          <p:cNvSpPr/>
          <p:nvPr/>
        </p:nvSpPr>
        <p:spPr>
          <a:xfrm>
            <a:off x="1006500" y="4658643"/>
            <a:ext cx="3991886" cy="540000"/>
          </a:xfrm>
          <a:prstGeom prst="roundRect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cs typeface="Segoe UI" panose="020B0502040204020203" pitchFamily="34" charset="0"/>
              </a:rPr>
              <a:t>Aplikasi</a:t>
            </a:r>
            <a:r>
              <a:rPr lang="en-US" b="1" dirty="0">
                <a:cs typeface="Segoe UI" panose="020B0502040204020203" pitchFamily="34" charset="0"/>
              </a:rPr>
              <a:t> </a:t>
            </a:r>
            <a:r>
              <a:rPr lang="en-US" b="1" i="1" dirty="0">
                <a:cs typeface="Segoe UI" panose="020B0502040204020203" pitchFamily="34" charset="0"/>
              </a:rPr>
              <a:t>e</a:t>
            </a:r>
            <a:r>
              <a:rPr lang="en-US" b="1" dirty="0">
                <a:cs typeface="Segoe UI" panose="020B0502040204020203" pitchFamily="34" charset="0"/>
              </a:rPr>
              <a:t>-</a:t>
            </a:r>
            <a:r>
              <a:rPr lang="en-US" b="1" dirty="0" err="1">
                <a:cs typeface="Segoe UI" panose="020B0502040204020203" pitchFamily="34" charset="0"/>
              </a:rPr>
              <a:t>Faktur</a:t>
            </a:r>
            <a:r>
              <a:rPr lang="en-US" b="1" dirty="0">
                <a:cs typeface="Segoe UI" panose="020B0502040204020203" pitchFamily="34" charset="0"/>
              </a:rPr>
              <a:t> H2H </a:t>
            </a:r>
            <a:r>
              <a:rPr lang="en-US" b="1" dirty="0" err="1">
                <a:cs typeface="Segoe UI" panose="020B0502040204020203" pitchFamily="34" charset="0"/>
              </a:rPr>
              <a:t>Pengguna</a:t>
            </a:r>
            <a:endParaRPr lang="en-ID" b="1" dirty="0">
              <a:cs typeface="Segoe UI" panose="020B0502040204020203" pitchFamily="34" charset="0"/>
            </a:endParaRPr>
          </a:p>
        </p:txBody>
      </p:sp>
      <p:pic>
        <p:nvPicPr>
          <p:cNvPr id="40" name="Graphic 39" descr="Comment Important with solid fill">
            <a:extLst>
              <a:ext uri="{FF2B5EF4-FFF2-40B4-BE49-F238E27FC236}">
                <a16:creationId xmlns:a16="http://schemas.microsoft.com/office/drawing/2014/main" id="{62CFFA00-C5CC-432A-9FE7-C9C297BA57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719" y="4614706"/>
            <a:ext cx="679074" cy="670238"/>
          </a:xfrm>
          <a:prstGeom prst="rect">
            <a:avLst/>
          </a:prstGeom>
        </p:spPr>
      </p:pic>
      <p:sp>
        <p:nvSpPr>
          <p:cNvPr id="41" name="Flowchart: Delay 40">
            <a:extLst>
              <a:ext uri="{FF2B5EF4-FFF2-40B4-BE49-F238E27FC236}">
                <a16:creationId xmlns:a16="http://schemas.microsoft.com/office/drawing/2014/main" id="{EB1E0750-6BB2-4D71-99C4-67D66EF54F2D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3A9A95-997F-47FB-9596-0E33EE602D6F}"/>
              </a:ext>
            </a:extLst>
          </p:cNvPr>
          <p:cNvSpPr/>
          <p:nvPr/>
        </p:nvSpPr>
        <p:spPr>
          <a:xfrm>
            <a:off x="9818161" y="4845247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55E9C7-08C5-4B0C-8AF9-5FA2CF837E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10312758" y="4772218"/>
            <a:ext cx="672434" cy="39130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1AA060B-060A-4707-A597-5FE4F59A9DC2}"/>
              </a:ext>
            </a:extLst>
          </p:cNvPr>
          <p:cNvSpPr/>
          <p:nvPr/>
        </p:nvSpPr>
        <p:spPr>
          <a:xfrm>
            <a:off x="1170664" y="1160787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47C17AB-F9B3-4728-A4EF-A9061BE145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1075323" y="1087758"/>
            <a:ext cx="672434" cy="3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5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72" name="object 33">
            <a:extLst>
              <a:ext uri="{FF2B5EF4-FFF2-40B4-BE49-F238E27FC236}">
                <a16:creationId xmlns:a16="http://schemas.microsoft.com/office/drawing/2014/main" id="{28C8FC4F-2322-4B66-92B0-035E4D1B9903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object 42">
            <a:extLst>
              <a:ext uri="{FF2B5EF4-FFF2-40B4-BE49-F238E27FC236}">
                <a16:creationId xmlns:a16="http://schemas.microsoft.com/office/drawing/2014/main" id="{0CA908A7-3C30-42B8-A018-3B9EC5495FF5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Pokok-Pokok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Perubahan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7127F37-0A68-4606-8A33-ECFA2CE21E54}"/>
              </a:ext>
            </a:extLst>
          </p:cNvPr>
          <p:cNvSpPr txBox="1"/>
          <p:nvPr/>
        </p:nvSpPr>
        <p:spPr>
          <a:xfrm>
            <a:off x="1123762" y="862494"/>
            <a:ext cx="4693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Pencantuman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NIK/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nomor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paspor</a:t>
            </a:r>
            <a:endParaRPr lang="en-ID" sz="1600" b="1" dirty="0">
              <a:solidFill>
                <a:srgbClr val="0000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atas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penyerahan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kepada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pembeli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orang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pribadi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harus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mencantumkan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NPWP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NIK/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nomor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paspor</a:t>
            </a:r>
            <a:r>
              <a:rPr lang="en-ID" sz="13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ID" sz="1300" i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65F9D44-A682-40C6-8CB7-E84CB0678DAB}"/>
              </a:ext>
            </a:extLst>
          </p:cNvPr>
          <p:cNvSpPr txBox="1"/>
          <p:nvPr/>
        </p:nvSpPr>
        <p:spPr>
          <a:xfrm>
            <a:off x="7001610" y="1698328"/>
            <a:ext cx="4698333" cy="738664"/>
          </a:xfrm>
          <a:prstGeom prst="rect">
            <a:avLst/>
          </a:prstGeom>
          <a:noFill/>
        </p:spPr>
        <p:txBody>
          <a:bodyPr wrap="square" lIns="72000" rIns="0" rtlCol="0">
            <a:spAutoFit/>
          </a:bodyPr>
          <a:lstStyle/>
          <a:p>
            <a:pPr algn="just"/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Pembatasan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waktu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i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upload e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endParaRPr lang="en-ID" sz="1600" b="1" dirty="0">
              <a:solidFill>
                <a:srgbClr val="0000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harus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di-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upload 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paling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lambat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tanggal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15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bulan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berikutnya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setelah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tanggal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pembuatan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69B1E8E-E27D-4703-81E8-5CCEE3276A78}"/>
              </a:ext>
            </a:extLst>
          </p:cNvPr>
          <p:cNvSpPr txBox="1"/>
          <p:nvPr/>
        </p:nvSpPr>
        <p:spPr>
          <a:xfrm>
            <a:off x="6974276" y="2704280"/>
            <a:ext cx="4710911" cy="938719"/>
          </a:xfrm>
          <a:prstGeom prst="rect">
            <a:avLst/>
          </a:prstGeom>
          <a:noFill/>
        </p:spPr>
        <p:txBody>
          <a:bodyPr wrap="square" lIns="72000" rIns="0" rtlCol="0">
            <a:spAutoFit/>
          </a:bodyPr>
          <a:lstStyle/>
          <a:p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Pengaturan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kembali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Penjualan</a:t>
            </a:r>
            <a:endParaRPr lang="en-ID" sz="1600" b="1" dirty="0">
              <a:solidFill>
                <a:srgbClr val="0000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Penjualan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merupakan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sepanjang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di-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upload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menggunakan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aplikasi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Host-to-Host 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memperoleh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persetujuan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DJP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ID" sz="13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9" name="Graphic 108" descr="Receipt with solid fill">
            <a:extLst>
              <a:ext uri="{FF2B5EF4-FFF2-40B4-BE49-F238E27FC236}">
                <a16:creationId xmlns:a16="http://schemas.microsoft.com/office/drawing/2014/main" id="{9EDDC7AF-C1E2-4840-8C76-B6CF259A8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8176" y="2715314"/>
            <a:ext cx="914400" cy="914400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237F2C28-FD84-4D21-8496-3C73D58ED310}"/>
              </a:ext>
            </a:extLst>
          </p:cNvPr>
          <p:cNvSpPr txBox="1"/>
          <p:nvPr/>
        </p:nvSpPr>
        <p:spPr>
          <a:xfrm>
            <a:off x="1117523" y="5737117"/>
            <a:ext cx="4693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Pengaturan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kembali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penanda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tangan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i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endParaRPr lang="en-ID" sz="1600" b="1" dirty="0">
              <a:solidFill>
                <a:srgbClr val="0000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Pihak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berhak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menandatangani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ditunjuk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mendaftarkannya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sebagai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 di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aplikasi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3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ID" sz="13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6E9A8AE-DBF0-41DC-B15F-C142FF52FA9E}"/>
              </a:ext>
            </a:extLst>
          </p:cNvPr>
          <p:cNvSpPr txBox="1"/>
          <p:nvPr/>
        </p:nvSpPr>
        <p:spPr>
          <a:xfrm>
            <a:off x="1112530" y="1739424"/>
            <a:ext cx="47045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Pengisian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jenis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barang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endParaRPr lang="en-ID" sz="1600" b="1" dirty="0">
              <a:solidFill>
                <a:srgbClr val="0000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Jenis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barang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penyerahan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BKP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berupa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kendaraan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bermotor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baru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minimal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diisi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merek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tipe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varian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dan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nomor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rangka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Jenis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barang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penyerahan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BKP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berupa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tanah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dan/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bangunan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minimal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diisi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alamat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lengkap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FD5ED2D-E2CE-42E6-83FF-997310C8E6FA}"/>
              </a:ext>
            </a:extLst>
          </p:cNvPr>
          <p:cNvSpPr txBox="1"/>
          <p:nvPr/>
        </p:nvSpPr>
        <p:spPr>
          <a:xfrm>
            <a:off x="6990177" y="3713381"/>
            <a:ext cx="46943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Cap/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keterangan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fasilitas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PPN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i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endParaRPr lang="en-ID" sz="1600" b="1" dirty="0">
              <a:solidFill>
                <a:srgbClr val="0000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Pembubuhan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cap/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keterangan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mengenai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fasilitas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PPN/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PPnBM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dilakukan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melalui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aplikasi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98E597B-D1BB-4CF6-8D30-1468F0107741}"/>
              </a:ext>
            </a:extLst>
          </p:cNvPr>
          <p:cNvSpPr txBox="1"/>
          <p:nvPr/>
        </p:nvSpPr>
        <p:spPr>
          <a:xfrm>
            <a:off x="1112530" y="4837707"/>
            <a:ext cx="4714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Kode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Transaksi</a:t>
            </a:r>
            <a:endParaRPr lang="en-ID" sz="1600" b="1" dirty="0">
              <a:solidFill>
                <a:srgbClr val="0000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Penambahan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kode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transaksi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05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penyerahan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PPN-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nya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dipungut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besaran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tertentu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cfm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9A UU PPN.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F99A03C-15F3-4304-B791-092841620BAC}"/>
              </a:ext>
            </a:extLst>
          </p:cNvPr>
          <p:cNvSpPr txBox="1"/>
          <p:nvPr/>
        </p:nvSpPr>
        <p:spPr>
          <a:xfrm>
            <a:off x="1134573" y="3080551"/>
            <a:ext cx="46943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Transaksi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mata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uang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asing</a:t>
            </a:r>
            <a:endParaRPr lang="en-ID" sz="1600" b="1" dirty="0">
              <a:solidFill>
                <a:srgbClr val="0000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Dikonversi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kurs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KMK yang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berlaku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pada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saat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seharusnya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dibuat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3984332-92B9-417F-BCEC-73B95374B82E}"/>
              </a:ext>
            </a:extLst>
          </p:cNvPr>
          <p:cNvSpPr txBox="1"/>
          <p:nvPr/>
        </p:nvSpPr>
        <p:spPr>
          <a:xfrm>
            <a:off x="6990177" y="4625469"/>
            <a:ext cx="4728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Pengaturan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kembali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PKP PE</a:t>
            </a:r>
          </a:p>
          <a:p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Pengaturan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mengenai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bagi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PKP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Pedagang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Eceran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disesuaikan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PMK-18/PMK.03/2021.</a:t>
            </a:r>
            <a:endParaRPr lang="en-ID" sz="13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A11F77F2-C8C0-4820-9B50-7837E14E8088}"/>
              </a:ext>
            </a:extLst>
          </p:cNvPr>
          <p:cNvSpPr txBox="1"/>
          <p:nvPr/>
        </p:nvSpPr>
        <p:spPr>
          <a:xfrm>
            <a:off x="6990177" y="5561177"/>
            <a:ext cx="477729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Sengketa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terkait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Masukan</a:t>
            </a:r>
            <a:endParaRPr lang="en-ID" sz="1600" b="1" dirty="0">
              <a:solidFill>
                <a:srgbClr val="0000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PKP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pembeli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dapat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mengkreditkan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Masukan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Pajaknya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“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lengkap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cfm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PER-24/PJ/2012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karena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kesalahan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PKP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penjual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di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luar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kuasa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PKP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pembeli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24" name="Graphic 23" descr="Dollar">
            <a:extLst>
              <a:ext uri="{FF2B5EF4-FFF2-40B4-BE49-F238E27FC236}">
                <a16:creationId xmlns:a16="http://schemas.microsoft.com/office/drawing/2014/main" id="{DF9F0E9C-06CF-4C6F-9B24-B0A9A61A32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4095" y="3235556"/>
            <a:ext cx="534026" cy="417938"/>
          </a:xfrm>
          <a:prstGeom prst="rect">
            <a:avLst/>
          </a:prstGeom>
        </p:spPr>
      </p:pic>
      <p:pic>
        <p:nvPicPr>
          <p:cNvPr id="28" name="Graphic 27" descr="Scales of justice">
            <a:extLst>
              <a:ext uri="{FF2B5EF4-FFF2-40B4-BE49-F238E27FC236}">
                <a16:creationId xmlns:a16="http://schemas.microsoft.com/office/drawing/2014/main" id="{15A62890-82DE-484C-B293-1E5005FD3A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14124" y="5677001"/>
            <a:ext cx="576000" cy="501973"/>
          </a:xfrm>
          <a:prstGeom prst="rect">
            <a:avLst/>
          </a:prstGeom>
        </p:spPr>
      </p:pic>
      <p:pic>
        <p:nvPicPr>
          <p:cNvPr id="42" name="Graphic 41" descr="Home">
            <a:extLst>
              <a:ext uri="{FF2B5EF4-FFF2-40B4-BE49-F238E27FC236}">
                <a16:creationId xmlns:a16="http://schemas.microsoft.com/office/drawing/2014/main" id="{2CEBE49D-7AAC-4B5B-A8FB-71FBA38B26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6452" y="1801243"/>
            <a:ext cx="586710" cy="586710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D7E41203-1A21-4E4C-989B-8C310C6CE798}"/>
              </a:ext>
            </a:extLst>
          </p:cNvPr>
          <p:cNvSpPr txBox="1"/>
          <p:nvPr/>
        </p:nvSpPr>
        <p:spPr>
          <a:xfrm>
            <a:off x="7013392" y="861403"/>
            <a:ext cx="469833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Aplikasi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i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H2H</a:t>
            </a:r>
          </a:p>
          <a:p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Aplikasi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Host-to-Host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hanya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PJAP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66B05319-ECC8-4D3F-89DD-54E16F565710}"/>
              </a:ext>
            </a:extLst>
          </p:cNvPr>
          <p:cNvSpPr/>
          <p:nvPr/>
        </p:nvSpPr>
        <p:spPr>
          <a:xfrm>
            <a:off x="399715" y="1825577"/>
            <a:ext cx="667833" cy="565457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59" name="Graphic 158" descr="Employee badge with solid fill">
            <a:extLst>
              <a:ext uri="{FF2B5EF4-FFF2-40B4-BE49-F238E27FC236}">
                <a16:creationId xmlns:a16="http://schemas.microsoft.com/office/drawing/2014/main" id="{E20F74B1-FA0E-4696-A4EB-CE7CC36F58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8297" y="800020"/>
            <a:ext cx="770334" cy="855306"/>
          </a:xfrm>
          <a:prstGeom prst="rect">
            <a:avLst/>
          </a:prstGeom>
        </p:spPr>
      </p:pic>
      <p:pic>
        <p:nvPicPr>
          <p:cNvPr id="161" name="Graphic 160" descr="Single gear">
            <a:extLst>
              <a:ext uri="{FF2B5EF4-FFF2-40B4-BE49-F238E27FC236}">
                <a16:creationId xmlns:a16="http://schemas.microsoft.com/office/drawing/2014/main" id="{A7A33F1B-BD51-477B-A9E0-52C6589044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99134" y="838550"/>
            <a:ext cx="667833" cy="667833"/>
          </a:xfrm>
          <a:prstGeom prst="rect">
            <a:avLst/>
          </a:prstGeom>
        </p:spPr>
      </p:pic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04428F3C-54C7-4E18-BFC1-7500C860A11D}"/>
              </a:ext>
            </a:extLst>
          </p:cNvPr>
          <p:cNvSpPr/>
          <p:nvPr/>
        </p:nvSpPr>
        <p:spPr>
          <a:xfrm>
            <a:off x="6299134" y="879411"/>
            <a:ext cx="667833" cy="565457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65" name="Graphic 164" descr="Flip calendar with solid fill">
            <a:extLst>
              <a:ext uri="{FF2B5EF4-FFF2-40B4-BE49-F238E27FC236}">
                <a16:creationId xmlns:a16="http://schemas.microsoft.com/office/drawing/2014/main" id="{82E81CF9-72DA-461B-9F91-96B36B55B4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98462" y="1601923"/>
            <a:ext cx="914400" cy="914400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B574CF2B-A35C-43DA-8022-0270E4711211}"/>
              </a:ext>
            </a:extLst>
          </p:cNvPr>
          <p:cNvSpPr txBox="1"/>
          <p:nvPr/>
        </p:nvSpPr>
        <p:spPr>
          <a:xfrm>
            <a:off x="6324925" y="1938240"/>
            <a:ext cx="625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007E7E02-8A96-43F6-857F-77B9E7FD60E8}"/>
              </a:ext>
            </a:extLst>
          </p:cNvPr>
          <p:cNvSpPr/>
          <p:nvPr/>
        </p:nvSpPr>
        <p:spPr>
          <a:xfrm>
            <a:off x="371103" y="5837271"/>
            <a:ext cx="698313" cy="565457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68" name="Graphic 167" descr="Signature with solid fill">
            <a:extLst>
              <a:ext uri="{FF2B5EF4-FFF2-40B4-BE49-F238E27FC236}">
                <a16:creationId xmlns:a16="http://schemas.microsoft.com/office/drawing/2014/main" id="{06692007-7A83-48E9-B412-65F6F292B90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4528" y="5852736"/>
            <a:ext cx="529482" cy="534526"/>
          </a:xfrm>
          <a:prstGeom prst="rect">
            <a:avLst/>
          </a:prstGeom>
        </p:spPr>
      </p:pic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EE9F92F3-C347-4F90-8D56-E2F2A7AEB46E}"/>
              </a:ext>
            </a:extLst>
          </p:cNvPr>
          <p:cNvSpPr/>
          <p:nvPr/>
        </p:nvSpPr>
        <p:spPr>
          <a:xfrm>
            <a:off x="376940" y="4932213"/>
            <a:ext cx="698313" cy="562926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05</a:t>
            </a:r>
            <a:endParaRPr lang="en-ID" sz="2800" b="1" dirty="0">
              <a:solidFill>
                <a:srgbClr val="00B0F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7" name="Picture 2" descr="Stamp  free icon">
            <a:extLst>
              <a:ext uri="{FF2B5EF4-FFF2-40B4-BE49-F238E27FC236}">
                <a16:creationId xmlns:a16="http://schemas.microsoft.com/office/drawing/2014/main" id="{377460D9-C4C4-4079-B39E-DB781499D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6487"/>
                    </a14:imgEffect>
                    <a14:imgEffect>
                      <a14:saturation sat="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26" y="3886336"/>
            <a:ext cx="530804" cy="4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82330164-3CA9-4022-B32A-5B6892AF95CF}"/>
              </a:ext>
            </a:extLst>
          </p:cNvPr>
          <p:cNvSpPr/>
          <p:nvPr/>
        </p:nvSpPr>
        <p:spPr>
          <a:xfrm>
            <a:off x="6256258" y="3808865"/>
            <a:ext cx="698313" cy="562926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DA0533E0-E47C-40DE-8847-2C8DACC0BF60}"/>
              </a:ext>
            </a:extLst>
          </p:cNvPr>
          <p:cNvSpPr/>
          <p:nvPr/>
        </p:nvSpPr>
        <p:spPr>
          <a:xfrm>
            <a:off x="400654" y="3164403"/>
            <a:ext cx="698313" cy="562926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80" name="Graphic 179" descr="Store with solid fill">
            <a:extLst>
              <a:ext uri="{FF2B5EF4-FFF2-40B4-BE49-F238E27FC236}">
                <a16:creationId xmlns:a16="http://schemas.microsoft.com/office/drawing/2014/main" id="{CD76A0F1-A699-4B80-91DE-9D8235D64CA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181973" y="4649089"/>
            <a:ext cx="919456" cy="731352"/>
          </a:xfrm>
          <a:prstGeom prst="rect">
            <a:avLst/>
          </a:prstGeom>
        </p:spPr>
      </p:pic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9C04448A-8182-444F-A0DC-FE579BE4EFA2}"/>
              </a:ext>
            </a:extLst>
          </p:cNvPr>
          <p:cNvSpPr/>
          <p:nvPr/>
        </p:nvSpPr>
        <p:spPr>
          <a:xfrm>
            <a:off x="6255330" y="5660287"/>
            <a:ext cx="698313" cy="562926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8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6A48A0-88CF-C948-885A-931B5A5BD021}"/>
              </a:ext>
            </a:extLst>
          </p:cNvPr>
          <p:cNvSpPr txBox="1"/>
          <p:nvPr/>
        </p:nvSpPr>
        <p:spPr>
          <a:xfrm>
            <a:off x="1112530" y="3899277"/>
            <a:ext cx="47095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Pemberian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Nomor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Seri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600" b="1" dirty="0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00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endParaRPr lang="en-ID" sz="1600" b="1" dirty="0">
              <a:solidFill>
                <a:srgbClr val="0000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Pemberian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NSFP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tertentu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NSFP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digunakan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pembuatan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mulai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tanggal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surat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3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pemberian</a:t>
            </a:r>
            <a:r>
              <a:rPr lang="en-ID" sz="13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NSFP.</a:t>
            </a:r>
          </a:p>
        </p:txBody>
      </p:sp>
      <p:pic>
        <p:nvPicPr>
          <p:cNvPr id="41" name="Graphic 40" descr="Barcode">
            <a:extLst>
              <a:ext uri="{FF2B5EF4-FFF2-40B4-BE49-F238E27FC236}">
                <a16:creationId xmlns:a16="http://schemas.microsoft.com/office/drawing/2014/main" id="{7B9369A9-8E09-0149-8CD3-5845F776E9A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24528" y="4091759"/>
            <a:ext cx="623773" cy="438188"/>
          </a:xfrm>
          <a:prstGeom prst="rect">
            <a:avLst/>
          </a:prstGeom>
        </p:spPr>
      </p:pic>
      <p:sp>
        <p:nvSpPr>
          <p:cNvPr id="43" name="Rectangle: Rounded Corners 159">
            <a:extLst>
              <a:ext uri="{FF2B5EF4-FFF2-40B4-BE49-F238E27FC236}">
                <a16:creationId xmlns:a16="http://schemas.microsoft.com/office/drawing/2014/main" id="{CC77B5F4-0C84-3D41-9500-F9C27D4367AC}"/>
              </a:ext>
            </a:extLst>
          </p:cNvPr>
          <p:cNvSpPr/>
          <p:nvPr/>
        </p:nvSpPr>
        <p:spPr>
          <a:xfrm>
            <a:off x="398315" y="4023482"/>
            <a:ext cx="667833" cy="565457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4381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l="30000"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A8D4562-D450-41EE-8CCD-021C4284A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23"/>
          <a:stretch/>
        </p:blipFill>
        <p:spPr>
          <a:xfrm>
            <a:off x="18574" y="1039226"/>
            <a:ext cx="7944940" cy="506179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1886DF4-3DE7-44B2-A80E-37FF459F247F}"/>
              </a:ext>
            </a:extLst>
          </p:cNvPr>
          <p:cNvGrpSpPr/>
          <p:nvPr/>
        </p:nvGrpSpPr>
        <p:grpSpPr>
          <a:xfrm>
            <a:off x="323165" y="1267714"/>
            <a:ext cx="7494586" cy="4565994"/>
            <a:chOff x="450981" y="1361172"/>
            <a:chExt cx="7494586" cy="456599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14B7C8-F14F-4CF1-BFC9-D618625AEE27}"/>
                </a:ext>
              </a:extLst>
            </p:cNvPr>
            <p:cNvSpPr txBox="1">
              <a:spLocks/>
            </p:cNvSpPr>
            <p:nvPr/>
          </p:nvSpPr>
          <p:spPr>
            <a:xfrm>
              <a:off x="474469" y="1839435"/>
              <a:ext cx="1222098" cy="89350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en-ID" sz="40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01</a:t>
              </a:r>
              <a:endParaRPr lang="en-US" sz="4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C8DCBD0-5115-4009-933E-FE60D5C5E79D}"/>
                </a:ext>
              </a:extLst>
            </p:cNvPr>
            <p:cNvSpPr txBox="1"/>
            <p:nvPr/>
          </p:nvSpPr>
          <p:spPr>
            <a:xfrm>
              <a:off x="1272497" y="1832937"/>
              <a:ext cx="6673070" cy="91501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just"/>
              <a:r>
                <a:rPr lang="en-ID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PER-24/PJ/2012 </a:t>
              </a:r>
              <a:r>
                <a:rPr lang="en-ID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s.t.d.t.d</a:t>
              </a:r>
              <a:r>
                <a:rPr lang="en-ID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PER-04/PJ/2020</a:t>
              </a:r>
            </a:p>
            <a:p>
              <a:pPr algn="just"/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Bentuk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Ukuran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Tata Cara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Pengisian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Keterangan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Prosedur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Pemberitahuan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dalam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rangka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Pembuatan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Tata Cara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Pembetulan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atau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Penggantian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dan Tata Cara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Pembatalan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Faktur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Pajak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lang="en-US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250E41A-2320-4009-A797-7F63B4AD5EAD}"/>
                </a:ext>
              </a:extLst>
            </p:cNvPr>
            <p:cNvCxnSpPr>
              <a:cxnSpLocks/>
            </p:cNvCxnSpPr>
            <p:nvPr/>
          </p:nvCxnSpPr>
          <p:spPr>
            <a:xfrm>
              <a:off x="1272498" y="1832937"/>
              <a:ext cx="0" cy="90000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5E83CA-8AE7-40F0-97ED-B9E2A5415FD7}"/>
                </a:ext>
              </a:extLst>
            </p:cNvPr>
            <p:cNvSpPr txBox="1"/>
            <p:nvPr/>
          </p:nvSpPr>
          <p:spPr>
            <a:xfrm>
              <a:off x="462725" y="2902836"/>
              <a:ext cx="1222098" cy="89651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en-ID" sz="40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02</a:t>
              </a:r>
              <a:endParaRPr lang="en-US" sz="4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2618E4-8014-4358-85CF-DC3222FEE126}"/>
                </a:ext>
              </a:extLst>
            </p:cNvPr>
            <p:cNvSpPr txBox="1"/>
            <p:nvPr/>
          </p:nvSpPr>
          <p:spPr>
            <a:xfrm>
              <a:off x="1281073" y="2917849"/>
              <a:ext cx="6554125" cy="91219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just"/>
              <a:r>
                <a:rPr lang="en-ID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PER-16/PJ/2014 </a:t>
              </a:r>
              <a:r>
                <a:rPr lang="en-ID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s.t.d.t.d</a:t>
              </a:r>
              <a:r>
                <a:rPr lang="en-ID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PER-10/PJ2020</a:t>
              </a:r>
            </a:p>
            <a:p>
              <a:pPr algn="just"/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Tata Cara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Pembuatan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dan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Pelaporan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Faktur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Pajak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Berbentuk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Elektronik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lang="en-US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FC52579-A4D2-4153-A27C-46DF8280401E}"/>
                </a:ext>
              </a:extLst>
            </p:cNvPr>
            <p:cNvCxnSpPr>
              <a:cxnSpLocks/>
            </p:cNvCxnSpPr>
            <p:nvPr/>
          </p:nvCxnSpPr>
          <p:spPr>
            <a:xfrm>
              <a:off x="1269330" y="2899579"/>
              <a:ext cx="0" cy="90000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B3E3A9-9970-4FAA-BB94-8C108668B52C}"/>
                </a:ext>
              </a:extLst>
            </p:cNvPr>
            <p:cNvSpPr txBox="1"/>
            <p:nvPr/>
          </p:nvSpPr>
          <p:spPr>
            <a:xfrm>
              <a:off x="450981" y="3976827"/>
              <a:ext cx="1222098" cy="89637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en-ID" sz="40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03</a:t>
              </a:r>
              <a:endParaRPr lang="en-US" sz="4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CDEB7FD-DE5D-46FF-86D1-675D9E410471}"/>
                </a:ext>
              </a:extLst>
            </p:cNvPr>
            <p:cNvSpPr txBox="1"/>
            <p:nvPr/>
          </p:nvSpPr>
          <p:spPr>
            <a:xfrm>
              <a:off x="1269329" y="3969148"/>
              <a:ext cx="6554121" cy="91535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just"/>
              <a:r>
                <a:rPr lang="en-ID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PER-58/PJ/2010</a:t>
              </a:r>
            </a:p>
            <a:p>
              <a:pPr algn="just"/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Bentuk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dan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Ukuran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Formulir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serta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Tata Cara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Pengisian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Keterangan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pada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Faktur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Pajak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bagi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Pengusaha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Kena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Pajak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Pedagang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Eceran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lang="en-US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93F04B7-EE5C-4414-8601-6A64EEAF07D1}"/>
                </a:ext>
              </a:extLst>
            </p:cNvPr>
            <p:cNvCxnSpPr>
              <a:cxnSpLocks/>
            </p:cNvCxnSpPr>
            <p:nvPr/>
          </p:nvCxnSpPr>
          <p:spPr>
            <a:xfrm>
              <a:off x="1269330" y="3961814"/>
              <a:ext cx="0" cy="90000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5A2A14-0273-429B-9CF6-1EA3C32AD0FE}"/>
                </a:ext>
              </a:extLst>
            </p:cNvPr>
            <p:cNvSpPr txBox="1"/>
            <p:nvPr/>
          </p:nvSpPr>
          <p:spPr>
            <a:xfrm>
              <a:off x="450981" y="5030791"/>
              <a:ext cx="1222098" cy="89637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en-ID" sz="40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04</a:t>
              </a:r>
              <a:endParaRPr lang="en-US" sz="4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E94D092-0AFC-4E72-B5A9-69CB959D7BD7}"/>
                </a:ext>
              </a:extLst>
            </p:cNvPr>
            <p:cNvSpPr txBox="1"/>
            <p:nvPr/>
          </p:nvSpPr>
          <p:spPr>
            <a:xfrm>
              <a:off x="1269330" y="5039062"/>
              <a:ext cx="6565868" cy="88042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just"/>
              <a:r>
                <a:rPr lang="en-ID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KEP-754/PJ/2001</a:t>
              </a:r>
            </a:p>
            <a:p>
              <a:pPr algn="just"/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Tata Cara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Pelaksanaan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Konfirmasi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Faktur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Pajak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Dengan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Aplikasi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Sistem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Informasi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1400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Perpajakan</a:t>
              </a:r>
              <a:r>
                <a:rPr lang="en-ID" sz="140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lang="en-US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215A876-1B3A-4AAA-B198-83740CEF8D6A}"/>
                </a:ext>
              </a:extLst>
            </p:cNvPr>
            <p:cNvCxnSpPr>
              <a:cxnSpLocks/>
            </p:cNvCxnSpPr>
            <p:nvPr/>
          </p:nvCxnSpPr>
          <p:spPr>
            <a:xfrm>
              <a:off x="1269330" y="5019487"/>
              <a:ext cx="0" cy="90000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76AC4C0-9B6D-4DE3-8D81-384D3206AB96}"/>
                </a:ext>
              </a:extLst>
            </p:cNvPr>
            <p:cNvSpPr txBox="1"/>
            <p:nvPr/>
          </p:nvSpPr>
          <p:spPr>
            <a:xfrm>
              <a:off x="462725" y="1361172"/>
              <a:ext cx="67556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0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Ketentuan</a:t>
              </a:r>
              <a:r>
                <a:rPr lang="en-ID" sz="20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yang </a:t>
              </a:r>
              <a:r>
                <a:rPr lang="en-ID" sz="2000" b="1" dirty="0" err="1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dicabut</a:t>
              </a:r>
              <a:r>
                <a:rPr lang="en-ID" sz="20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dan </a:t>
              </a:r>
              <a:r>
                <a:rPr lang="en-ID" sz="2000" b="1" dirty="0" err="1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dinyatakan</a:t>
              </a:r>
              <a:r>
                <a:rPr lang="en-ID" sz="20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2000" b="1" dirty="0" err="1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tidak</a:t>
              </a:r>
              <a:r>
                <a:rPr lang="en-ID" sz="2000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ID" sz="2000" b="1" dirty="0" err="1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berlaku</a:t>
              </a:r>
              <a:r>
                <a:rPr lang="en-ID" sz="20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:</a:t>
              </a:r>
              <a:endPara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6" name="object 33">
            <a:extLst>
              <a:ext uri="{FF2B5EF4-FFF2-40B4-BE49-F238E27FC236}">
                <a16:creationId xmlns:a16="http://schemas.microsoft.com/office/drawing/2014/main" id="{7A96B317-32ED-4111-9E94-547F5FCDDAEF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object 42">
            <a:extLst>
              <a:ext uri="{FF2B5EF4-FFF2-40B4-BE49-F238E27FC236}">
                <a16:creationId xmlns:a16="http://schemas.microsoft.com/office/drawing/2014/main" id="{BBA255B9-2E3E-4554-9C91-9F81AC47BB7A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Ketentuan</a:t>
            </a:r>
            <a:r>
              <a:rPr lang="en-US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Penutup</a:t>
            </a:r>
            <a:endParaRPr lang="en-ID" sz="28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EF85821-CA4C-466E-B225-8731D53CCBF9}"/>
              </a:ext>
            </a:extLst>
          </p:cNvPr>
          <p:cNvSpPr/>
          <p:nvPr/>
        </p:nvSpPr>
        <p:spPr>
          <a:xfrm>
            <a:off x="8150352" y="1039226"/>
            <a:ext cx="3617782" cy="2086932"/>
          </a:xfrm>
          <a:prstGeom prst="roundRect">
            <a:avLst>
              <a:gd name="adj" fmla="val 12772"/>
            </a:avLst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sv-SE" b="1" dirty="0">
                <a:blipFill dpi="0" rotWithShape="1">
                  <a:blip r:embed="rId5"/>
                  <a:srcRect/>
                  <a:tile tx="0" ty="0" sx="100000" sy="100000" flip="none" algn="tl"/>
                </a:blipFill>
                <a:latin typeface="Segoe UI" panose="020B0502040204020203" pitchFamily="34" charset="0"/>
                <a:cs typeface="Segoe UI" panose="020B0502040204020203" pitchFamily="34" charset="0"/>
              </a:rPr>
              <a:t>Perdirjen Faktur Pajak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sv-SE" b="1" dirty="0">
                <a:blipFill dpi="0" rotWithShape="1">
                  <a:blip r:embed="rId5"/>
                  <a:srcRect/>
                  <a:tile tx="0" ty="0" sx="100000" sy="100000" flip="none" algn="tl"/>
                </a:blipFill>
                <a:latin typeface="Segoe UI" panose="020B0502040204020203" pitchFamily="34" charset="0"/>
                <a:cs typeface="Segoe UI" panose="020B0502040204020203" pitchFamily="34" charset="0"/>
              </a:rPr>
              <a:t>Mulai Berlaku pada Tanggal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sv-SE" sz="4000" b="1" dirty="0">
                <a:blipFill>
                  <a:blip r:embed="rId6"/>
                  <a:tile tx="0" ty="0" sx="100000" sy="100000" flip="none" algn="tl"/>
                </a:blipFill>
                <a:latin typeface="Segoe UI" panose="020B0502040204020203" pitchFamily="34" charset="0"/>
                <a:cs typeface="Segoe UI" panose="020B0502040204020203" pitchFamily="34" charset="0"/>
              </a:rPr>
              <a:t>1 APRIL 2022</a:t>
            </a:r>
          </a:p>
        </p:txBody>
      </p:sp>
      <p:sp>
        <p:nvSpPr>
          <p:cNvPr id="44" name="Flowchart: Delay 43">
            <a:extLst>
              <a:ext uri="{FF2B5EF4-FFF2-40B4-BE49-F238E27FC236}">
                <a16:creationId xmlns:a16="http://schemas.microsoft.com/office/drawing/2014/main" id="{489993AA-622F-4EF0-B5DD-D9C19FA34A23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68941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29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0" y="176695"/>
            <a:ext cx="12192000" cy="650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29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943214" y="2273624"/>
            <a:ext cx="2560543" cy="10729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A6426BA-E075-47C0-8B46-89655FF23C70}"/>
              </a:ext>
            </a:extLst>
          </p:cNvPr>
          <p:cNvGrpSpPr/>
          <p:nvPr/>
        </p:nvGrpSpPr>
        <p:grpSpPr>
          <a:xfrm>
            <a:off x="6827520" y="6493017"/>
            <a:ext cx="5323332" cy="261610"/>
            <a:chOff x="6827520" y="6570482"/>
            <a:chExt cx="5323332" cy="2616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98021-1172-4FFE-99C6-3CF8666ECB24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87DB6A-2EFA-437D-A934-B6F785B3AFB9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D2CE64-7C5E-4FBD-BFD4-444F94639351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1B2852"/>
                  </a:solidFill>
                  <a:latin typeface="DIN Medium" panose="02020500000000000000" pitchFamily="18" charset="0"/>
                </a:rPr>
                <a:t>www.pajak.go.id</a:t>
              </a:r>
              <a:endParaRPr lang="en-ID" sz="1100" dirty="0">
                <a:solidFill>
                  <a:srgbClr val="1B2852"/>
                </a:solidFill>
                <a:latin typeface="DIN Medium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1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6534E8-691F-4FC0-A306-9DEDFD44A7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37820" y="4466752"/>
            <a:ext cx="2730501" cy="4790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F8A1F-8A8D-4DF4-944B-27F725815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30186" y="4459522"/>
            <a:ext cx="2258807" cy="493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DDB7A8-A08F-41E9-9DA9-A94C2ECA3D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50849" y="4469124"/>
            <a:ext cx="2198695" cy="480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A414A5-B0E5-49D3-9C6C-6F1A044E90A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83693" y="2095906"/>
            <a:ext cx="5224619" cy="21391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9BF0E4E-DDDB-42F9-99BC-00E212ED3AC7}"/>
              </a:ext>
            </a:extLst>
          </p:cNvPr>
          <p:cNvGrpSpPr/>
          <p:nvPr/>
        </p:nvGrpSpPr>
        <p:grpSpPr>
          <a:xfrm>
            <a:off x="6827520" y="6493017"/>
            <a:ext cx="5323332" cy="261610"/>
            <a:chOff x="6827520" y="6570482"/>
            <a:chExt cx="5323332" cy="26161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E8E8067-E3A2-444E-AA24-705A32CB5329}"/>
                </a:ext>
              </a:extLst>
            </p:cNvPr>
            <p:cNvSpPr/>
            <p:nvPr/>
          </p:nvSpPr>
          <p:spPr>
            <a:xfrm>
              <a:off x="6827520" y="6697736"/>
              <a:ext cx="1322832" cy="47742"/>
            </a:xfrm>
            <a:prstGeom prst="rect">
              <a:avLst/>
            </a:prstGeom>
            <a:solidFill>
              <a:srgbClr val="1B2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EE2D377-348D-44F0-A3C0-9FF79B7EBA32}"/>
                </a:ext>
              </a:extLst>
            </p:cNvPr>
            <p:cNvSpPr/>
            <p:nvPr/>
          </p:nvSpPr>
          <p:spPr>
            <a:xfrm>
              <a:off x="8150352" y="6697736"/>
              <a:ext cx="2639568" cy="47742"/>
            </a:xfrm>
            <a:prstGeom prst="rect">
              <a:avLst/>
            </a:prstGeom>
            <a:gradFill flip="none" rotWithShape="1">
              <a:gsLst>
                <a:gs pos="23000">
                  <a:srgbClr val="FFCA1A"/>
                </a:gs>
                <a:gs pos="71000">
                  <a:srgbClr val="FEE8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115530-7D87-4FCF-ACF2-02E60DD3D3D1}"/>
                </a:ext>
              </a:extLst>
            </p:cNvPr>
            <p:cNvSpPr txBox="1"/>
            <p:nvPr/>
          </p:nvSpPr>
          <p:spPr>
            <a:xfrm>
              <a:off x="10828020" y="6570482"/>
              <a:ext cx="13228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1B2852"/>
                  </a:solidFill>
                  <a:latin typeface="DIN Medium" panose="02020500000000000000" pitchFamily="18" charset="0"/>
                </a:rPr>
                <a:t>www.pajak.go.id</a:t>
              </a:r>
              <a:endParaRPr lang="en-ID" sz="1100" dirty="0">
                <a:solidFill>
                  <a:srgbClr val="1B2852"/>
                </a:solidFill>
                <a:latin typeface="DIN Medium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8721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: Rounded Corners 3">
            <a:extLst>
              <a:ext uri="{FF2B5EF4-FFF2-40B4-BE49-F238E27FC236}">
                <a16:creationId xmlns:a16="http://schemas.microsoft.com/office/drawing/2014/main" id="{FD258C2D-8687-4618-8EE1-90E668C44F23}"/>
              </a:ext>
            </a:extLst>
          </p:cNvPr>
          <p:cNvSpPr/>
          <p:nvPr/>
        </p:nvSpPr>
        <p:spPr>
          <a:xfrm>
            <a:off x="993593" y="3456236"/>
            <a:ext cx="8691176" cy="2943760"/>
          </a:xfrm>
          <a:prstGeom prst="roundRect">
            <a:avLst>
              <a:gd name="adj" fmla="val 2603"/>
            </a:avLst>
          </a:prstGeom>
          <a:solidFill>
            <a:schemeClr val="bg1"/>
          </a:solidFill>
          <a:ln w="28575">
            <a:solidFill>
              <a:srgbClr val="00206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1936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>
                <a:tab pos="6904038" algn="l"/>
              </a:tabLst>
              <a:defRPr/>
            </a:pP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Kriteria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PKP PE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dari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sisi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penjual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(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Pasal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1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angka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7 PER-24,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Pasal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1 PER-58)</a:t>
            </a:r>
          </a:p>
          <a:p>
            <a:pPr marL="285750" marR="0" lvl="0" indent="-1936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Pengajuan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Kode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Aktivasi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dan </a:t>
            </a:r>
            <a:r>
              <a:rPr kumimoji="0" lang="en-ID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Password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pertama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kali 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Pasal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8 PER-24)</a:t>
            </a:r>
          </a:p>
          <a:p>
            <a:pPr marL="285750" marR="0" lvl="0" indent="-1936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Pengajuan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pemberian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Sertifikat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Elektronik</a:t>
            </a:r>
            <a:r>
              <a:rPr lang="en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Pasal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9A PER-17)</a:t>
            </a:r>
          </a:p>
          <a:p>
            <a:pPr marL="285750" indent="-193675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Permintaan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cetak</a:t>
            </a:r>
            <a:r>
              <a:rPr lang="en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ulang</a:t>
            </a:r>
            <a:r>
              <a:rPr lang="en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surat</a:t>
            </a:r>
            <a:r>
              <a:rPr lang="en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pemberian</a:t>
            </a:r>
            <a:r>
              <a:rPr lang="en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NSFP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9 (7) PER-24)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1936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Kode</a:t>
            </a:r>
            <a:r>
              <a:rPr kumimoji="0" lang="en-ID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dan </a:t>
            </a:r>
            <a:r>
              <a:rPr kumimoji="0" lang="en-ID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nomor</a:t>
            </a:r>
            <a:r>
              <a:rPr kumimoji="0" lang="en-ID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seri</a:t>
            </a:r>
            <a:r>
              <a:rPr kumimoji="0" lang="en-ID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FP VAT </a:t>
            </a:r>
            <a:r>
              <a:rPr kumimoji="0" lang="en-ID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refund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Pasal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18 PER-24)</a:t>
            </a:r>
          </a:p>
          <a:p>
            <a:pPr marL="285750" marR="0" lvl="0" indent="-1936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PKP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wajib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-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Faktur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ditetapkan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dengan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Kepdirjen</a:t>
            </a:r>
            <a:r>
              <a:rPr lang="en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Pasal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1 (2) PER-16)</a:t>
            </a:r>
          </a:p>
          <a:p>
            <a:pPr marL="285750" marR="0" lvl="0" indent="-1936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Rincian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media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elektronik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penyimpanan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data 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FP PKP PE 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Pasal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6 (3) PER-58)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6" name="Rectangle: Rounded Corners 3">
            <a:extLst>
              <a:ext uri="{FF2B5EF4-FFF2-40B4-BE49-F238E27FC236}">
                <a16:creationId xmlns:a16="http://schemas.microsoft.com/office/drawing/2014/main" id="{1A1DE8C2-8F14-4722-960C-4E4AA77D87F8}"/>
              </a:ext>
            </a:extLst>
          </p:cNvPr>
          <p:cNvSpPr/>
          <p:nvPr/>
        </p:nvSpPr>
        <p:spPr>
          <a:xfrm>
            <a:off x="2053190" y="1024489"/>
            <a:ext cx="8998267" cy="2098002"/>
          </a:xfrm>
          <a:prstGeom prst="roundRect">
            <a:avLst>
              <a:gd name="adj" fmla="val 2603"/>
            </a:avLst>
          </a:prstGeom>
          <a:solidFill>
            <a:schemeClr val="bg1"/>
          </a:solidFill>
          <a:ln w="28575">
            <a:solidFill>
              <a:srgbClr val="00206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 indent="-1841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Pengadaan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4 PER-24).</a:t>
            </a:r>
          </a:p>
          <a:p>
            <a:pPr marL="1079500" indent="-1841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lengkap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karena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NSFP </a:t>
            </a:r>
            <a:r>
              <a:rPr lang="en-ID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ganda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10 (1) PER-24).</a:t>
            </a:r>
          </a:p>
          <a:p>
            <a:pPr marL="1079500" indent="-1841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Pengembalian</a:t>
            </a:r>
            <a:r>
              <a:rPr lang="en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NSFP 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yang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digunakan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KPP (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10 (2) PER-24).</a:t>
            </a:r>
          </a:p>
          <a:p>
            <a:pPr marL="1079500" indent="-1841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Pemberitahuan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perubahan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nama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penanda</a:t>
            </a:r>
            <a:r>
              <a:rPr lang="en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tangan</a:t>
            </a:r>
            <a:r>
              <a:rPr lang="en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KPP (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13 (4) PER-24).</a:t>
            </a:r>
          </a:p>
          <a:p>
            <a:pPr marL="1079500" indent="-1841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Permintaan</a:t>
            </a:r>
            <a:r>
              <a:rPr lang="en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copy</a:t>
            </a:r>
            <a:r>
              <a:rPr lang="en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hal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hilang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15 PER-24).</a:t>
            </a:r>
          </a:p>
          <a:p>
            <a:pPr marL="1079500" indent="-1841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Cetak</a:t>
            </a:r>
            <a:r>
              <a:rPr lang="en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ulang</a:t>
            </a:r>
            <a:r>
              <a:rPr lang="en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</a:t>
            </a:r>
            <a:r>
              <a:rPr lang="en-ID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yang 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rusak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hilang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ID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</a:t>
            </a:r>
            <a:r>
              <a:rPr lang="en-ID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8 PER-16).</a:t>
            </a:r>
          </a:p>
        </p:txBody>
      </p:sp>
      <p:sp>
        <p:nvSpPr>
          <p:cNvPr id="63" name="Rectangle: Rounded Corners 3">
            <a:extLst>
              <a:ext uri="{FF2B5EF4-FFF2-40B4-BE49-F238E27FC236}">
                <a16:creationId xmlns:a16="http://schemas.microsoft.com/office/drawing/2014/main" id="{C7DCED46-0B32-4F2E-B39A-2AAC3DC87B14}"/>
              </a:ext>
            </a:extLst>
          </p:cNvPr>
          <p:cNvSpPr/>
          <p:nvPr/>
        </p:nvSpPr>
        <p:spPr>
          <a:xfrm>
            <a:off x="433159" y="1514170"/>
            <a:ext cx="2477190" cy="1118641"/>
          </a:xfrm>
          <a:prstGeom prst="roundRect">
            <a:avLst>
              <a:gd name="adj" fmla="val 6236"/>
            </a:avLst>
          </a:prstGeom>
          <a:solidFill>
            <a:srgbClr val="002060"/>
          </a:solidFill>
          <a:ln w="285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Sudah</a:t>
            </a:r>
            <a:r>
              <a:rPr lang="en-GB" sz="2400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e-</a:t>
            </a:r>
            <a:r>
              <a:rPr lang="en-GB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Rectangle: Rounded Corners 3">
            <a:extLst>
              <a:ext uri="{FF2B5EF4-FFF2-40B4-BE49-F238E27FC236}">
                <a16:creationId xmlns:a16="http://schemas.microsoft.com/office/drawing/2014/main" id="{6484C56A-B5F0-49AA-A018-B5F6D89A824F}"/>
              </a:ext>
            </a:extLst>
          </p:cNvPr>
          <p:cNvSpPr/>
          <p:nvPr/>
        </p:nvSpPr>
        <p:spPr>
          <a:xfrm>
            <a:off x="8661230" y="4107457"/>
            <a:ext cx="3024000" cy="540000"/>
          </a:xfrm>
          <a:prstGeom prst="roundRect">
            <a:avLst>
              <a:gd name="adj" fmla="val 16819"/>
            </a:avLst>
          </a:prstGeom>
          <a:solidFill>
            <a:srgbClr val="FFC000"/>
          </a:solidFill>
          <a:ln w="285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en-GB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mengikuti</a:t>
            </a:r>
            <a:r>
              <a:rPr lang="en-GB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 </a:t>
            </a:r>
            <a:r>
              <a:rPr lang="en-GB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registrasi</a:t>
            </a:r>
            <a:r>
              <a:rPr lang="en-GB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PKP</a:t>
            </a:r>
          </a:p>
        </p:txBody>
      </p:sp>
      <p:sp>
        <p:nvSpPr>
          <p:cNvPr id="71" name="Rectangle: Rounded Corners 3">
            <a:extLst>
              <a:ext uri="{FF2B5EF4-FFF2-40B4-BE49-F238E27FC236}">
                <a16:creationId xmlns:a16="http://schemas.microsoft.com/office/drawing/2014/main" id="{ADC538BE-0F21-4415-BAB1-8DA5700CF72F}"/>
              </a:ext>
            </a:extLst>
          </p:cNvPr>
          <p:cNvSpPr/>
          <p:nvPr/>
        </p:nvSpPr>
        <p:spPr>
          <a:xfrm>
            <a:off x="8661665" y="5156746"/>
            <a:ext cx="3024000" cy="288000"/>
          </a:xfrm>
          <a:prstGeom prst="roundRect">
            <a:avLst>
              <a:gd name="adj" fmla="val 17583"/>
            </a:avLst>
          </a:prstGeom>
          <a:solidFill>
            <a:srgbClr val="FFC000"/>
          </a:solidFill>
          <a:ln w="285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en-GB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mengikuti</a:t>
            </a:r>
            <a:r>
              <a:rPr lang="en-GB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PMK </a:t>
            </a:r>
            <a:r>
              <a:rPr lang="en-GB" sz="14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VAT Refund</a:t>
            </a:r>
          </a:p>
        </p:txBody>
      </p:sp>
      <p:sp>
        <p:nvSpPr>
          <p:cNvPr id="72" name="Rectangle: Rounded Corners 3">
            <a:extLst>
              <a:ext uri="{FF2B5EF4-FFF2-40B4-BE49-F238E27FC236}">
                <a16:creationId xmlns:a16="http://schemas.microsoft.com/office/drawing/2014/main" id="{F814834E-DF1B-4B9B-A6F3-13BA5BE6B124}"/>
              </a:ext>
            </a:extLst>
          </p:cNvPr>
          <p:cNvSpPr/>
          <p:nvPr/>
        </p:nvSpPr>
        <p:spPr>
          <a:xfrm>
            <a:off x="8661665" y="5577495"/>
            <a:ext cx="3024000" cy="540000"/>
          </a:xfrm>
          <a:prstGeom prst="roundRect">
            <a:avLst>
              <a:gd name="adj" fmla="val 16087"/>
            </a:avLst>
          </a:prstGeom>
          <a:solidFill>
            <a:srgbClr val="FFC000"/>
          </a:solidFill>
          <a:ln w="285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en-GB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sudah</a:t>
            </a:r>
            <a:r>
              <a:rPr lang="en-GB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GB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relevan</a:t>
            </a:r>
            <a:r>
              <a:rPr lang="en-GB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lagi</a:t>
            </a:r>
            <a:endParaRPr lang="en-GB" sz="14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object 33">
            <a:extLst>
              <a:ext uri="{FF2B5EF4-FFF2-40B4-BE49-F238E27FC236}">
                <a16:creationId xmlns:a16="http://schemas.microsoft.com/office/drawing/2014/main" id="{42B9568A-9F5F-43DE-B175-94DC1E7CC52D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9111CFF4-3263-4F42-A2A6-BD6CB490F0C7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Ketentuan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Dihapus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3031EB1F-3B70-4C54-9186-B91C81F58547}"/>
              </a:ext>
            </a:extLst>
          </p:cNvPr>
          <p:cNvSpPr/>
          <p:nvPr/>
        </p:nvSpPr>
        <p:spPr>
          <a:xfrm>
            <a:off x="8661665" y="4775780"/>
            <a:ext cx="3024000" cy="288000"/>
          </a:xfrm>
          <a:prstGeom prst="roundRect">
            <a:avLst>
              <a:gd name="adj" fmla="val 16819"/>
            </a:avLst>
          </a:prstGeom>
          <a:solidFill>
            <a:srgbClr val="FFC000"/>
          </a:solidFill>
          <a:ln w="285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en-GB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dapat</a:t>
            </a:r>
            <a:r>
              <a:rPr lang="en-GB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dilihat</a:t>
            </a:r>
            <a:r>
              <a:rPr lang="en-GB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GB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aplikasi</a:t>
            </a:r>
            <a:r>
              <a:rPr lang="en-GB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GB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GB" sz="14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Nofa</a:t>
            </a:r>
            <a:endParaRPr lang="en-GB" sz="1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ctangle: Rounded Corners 3">
            <a:extLst>
              <a:ext uri="{FF2B5EF4-FFF2-40B4-BE49-F238E27FC236}">
                <a16:creationId xmlns:a16="http://schemas.microsoft.com/office/drawing/2014/main" id="{B41FAD1E-FBEB-41BA-A93B-5CD5B5CF9ED0}"/>
              </a:ext>
            </a:extLst>
          </p:cNvPr>
          <p:cNvSpPr/>
          <p:nvPr/>
        </p:nvSpPr>
        <p:spPr>
          <a:xfrm>
            <a:off x="8661665" y="3681332"/>
            <a:ext cx="3024000" cy="288000"/>
          </a:xfrm>
          <a:prstGeom prst="roundRect">
            <a:avLst>
              <a:gd name="adj" fmla="val 16819"/>
            </a:avLst>
          </a:prstGeom>
          <a:solidFill>
            <a:srgbClr val="FFC000"/>
          </a:solidFill>
          <a:ln w="285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en-GB" sz="14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disesuaikan</a:t>
            </a:r>
            <a:r>
              <a:rPr lang="en-GB" sz="14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PMK-18/PMK.03/2021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083A332-490D-46C8-888A-8BF89A2AE7DE}"/>
              </a:ext>
            </a:extLst>
          </p:cNvPr>
          <p:cNvCxnSpPr>
            <a:cxnSpLocks/>
          </p:cNvCxnSpPr>
          <p:nvPr/>
        </p:nvCxnSpPr>
        <p:spPr>
          <a:xfrm>
            <a:off x="7058679" y="4213129"/>
            <a:ext cx="1620000" cy="0"/>
          </a:xfrm>
          <a:prstGeom prst="straightConnector1">
            <a:avLst/>
          </a:prstGeom>
          <a:ln w="1905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5598350-D7E8-4E4B-B126-FDC1FB99A335}"/>
              </a:ext>
            </a:extLst>
          </p:cNvPr>
          <p:cNvCxnSpPr>
            <a:cxnSpLocks/>
          </p:cNvCxnSpPr>
          <p:nvPr/>
        </p:nvCxnSpPr>
        <p:spPr>
          <a:xfrm>
            <a:off x="6650640" y="4562176"/>
            <a:ext cx="2016000" cy="0"/>
          </a:xfrm>
          <a:prstGeom prst="straightConnector1">
            <a:avLst/>
          </a:prstGeom>
          <a:ln w="1905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231204-A840-44EF-A8E1-341C1D17E284}"/>
              </a:ext>
            </a:extLst>
          </p:cNvPr>
          <p:cNvCxnSpPr>
            <a:cxnSpLocks/>
          </p:cNvCxnSpPr>
          <p:nvPr/>
        </p:nvCxnSpPr>
        <p:spPr>
          <a:xfrm>
            <a:off x="6837453" y="4937948"/>
            <a:ext cx="1836000" cy="0"/>
          </a:xfrm>
          <a:prstGeom prst="straightConnector1">
            <a:avLst/>
          </a:prstGeom>
          <a:ln w="1905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9556237-93D1-4923-B3AE-6895F2C43481}"/>
              </a:ext>
            </a:extLst>
          </p:cNvPr>
          <p:cNvCxnSpPr>
            <a:cxnSpLocks/>
          </p:cNvCxnSpPr>
          <p:nvPr/>
        </p:nvCxnSpPr>
        <p:spPr>
          <a:xfrm>
            <a:off x="5726407" y="5300747"/>
            <a:ext cx="2952000" cy="0"/>
          </a:xfrm>
          <a:prstGeom prst="straightConnector1">
            <a:avLst/>
          </a:prstGeom>
          <a:ln w="1905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CE61828-3972-4CD6-99AF-5A5C5B3C0F2B}"/>
              </a:ext>
            </a:extLst>
          </p:cNvPr>
          <p:cNvCxnSpPr>
            <a:cxnSpLocks/>
          </p:cNvCxnSpPr>
          <p:nvPr/>
        </p:nvCxnSpPr>
        <p:spPr>
          <a:xfrm>
            <a:off x="6972954" y="5663387"/>
            <a:ext cx="1692000" cy="0"/>
          </a:xfrm>
          <a:prstGeom prst="straightConnector1">
            <a:avLst/>
          </a:prstGeom>
          <a:ln w="1905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40363AE-9171-4436-BC10-8E3E7C9BDBED}"/>
              </a:ext>
            </a:extLst>
          </p:cNvPr>
          <p:cNvCxnSpPr>
            <a:cxnSpLocks/>
          </p:cNvCxnSpPr>
          <p:nvPr/>
        </p:nvCxnSpPr>
        <p:spPr>
          <a:xfrm>
            <a:off x="7434228" y="6037013"/>
            <a:ext cx="1224000" cy="0"/>
          </a:xfrm>
          <a:prstGeom prst="straightConnector1">
            <a:avLst/>
          </a:prstGeom>
          <a:ln w="1905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89CEB9E-9ECE-424B-8232-17476950261F}"/>
              </a:ext>
            </a:extLst>
          </p:cNvPr>
          <p:cNvCxnSpPr>
            <a:cxnSpLocks/>
          </p:cNvCxnSpPr>
          <p:nvPr/>
        </p:nvCxnSpPr>
        <p:spPr>
          <a:xfrm>
            <a:off x="7187366" y="3844418"/>
            <a:ext cx="1476000" cy="0"/>
          </a:xfrm>
          <a:prstGeom prst="straightConnector1">
            <a:avLst/>
          </a:prstGeom>
          <a:ln w="1905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552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97CF36-CA3C-49E5-B117-48F14F9E2B91}"/>
              </a:ext>
            </a:extLst>
          </p:cNvPr>
          <p:cNvSpPr/>
          <p:nvPr/>
        </p:nvSpPr>
        <p:spPr>
          <a:xfrm>
            <a:off x="0" y="-7246"/>
            <a:ext cx="12192000" cy="4486211"/>
          </a:xfrm>
          <a:prstGeom prst="rect">
            <a:avLst/>
          </a:prstGeom>
          <a:gradFill flip="none" rotWithShape="1">
            <a:gsLst>
              <a:gs pos="92520">
                <a:srgbClr val="FFFFFF"/>
              </a:gs>
              <a:gs pos="0">
                <a:schemeClr val="bg1">
                  <a:alpha val="9000"/>
                </a:schemeClr>
              </a:gs>
              <a:gs pos="66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DEB68D-513B-4517-BE10-72552C96C69A}"/>
              </a:ext>
            </a:extLst>
          </p:cNvPr>
          <p:cNvGrpSpPr/>
          <p:nvPr/>
        </p:nvGrpSpPr>
        <p:grpSpPr>
          <a:xfrm>
            <a:off x="367786" y="815233"/>
            <a:ext cx="3689242" cy="607369"/>
            <a:chOff x="492264" y="1619457"/>
            <a:chExt cx="3689242" cy="60736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947A15-439E-446D-ADD6-EE99C79C030A}"/>
                </a:ext>
              </a:extLst>
            </p:cNvPr>
            <p:cNvSpPr txBox="1"/>
            <p:nvPr/>
          </p:nvSpPr>
          <p:spPr>
            <a:xfrm>
              <a:off x="1192120" y="1622071"/>
              <a:ext cx="298938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K</a:t>
              </a:r>
              <a:r>
                <a:rPr lang="en-US" sz="1400" b="1" dirty="0" err="1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ewajiban</a:t>
              </a:r>
              <a:r>
                <a:rPr lang="en-US" sz="1400" b="1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dan </a:t>
              </a:r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S</a:t>
              </a:r>
              <a:r>
                <a:rPr lang="en-US" sz="1400" b="1" dirty="0" err="1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aat</a:t>
              </a:r>
              <a:r>
                <a:rPr lang="en-US" sz="1400" b="1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P</a:t>
              </a:r>
              <a:r>
                <a:rPr lang="en-US" sz="1400" b="1" dirty="0" err="1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embuatan</a:t>
              </a:r>
              <a:r>
                <a:rPr lang="en-US" sz="1400" b="1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Faktur</a:t>
              </a:r>
              <a:r>
                <a:rPr lang="en-US" sz="1400" b="1" dirty="0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  <a:effectLst/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Pajak</a:t>
              </a:r>
              <a:endParaRPr lang="en-ID" sz="14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7D6D508-CE1B-4126-B54B-C090CB682096}"/>
                </a:ext>
              </a:extLst>
            </p:cNvPr>
            <p:cNvGrpSpPr/>
            <p:nvPr/>
          </p:nvGrpSpPr>
          <p:grpSpPr>
            <a:xfrm>
              <a:off x="492264" y="1619457"/>
              <a:ext cx="651413" cy="607369"/>
              <a:chOff x="839776" y="1588537"/>
              <a:chExt cx="607369" cy="60736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D7171ED-9778-4365-8D8A-E3B062BE0593}"/>
                  </a:ext>
                </a:extLst>
              </p:cNvPr>
              <p:cNvGrpSpPr/>
              <p:nvPr/>
            </p:nvGrpSpPr>
            <p:grpSpPr>
              <a:xfrm>
                <a:off x="839776" y="1588537"/>
                <a:ext cx="607369" cy="607369"/>
                <a:chOff x="682689" y="1626730"/>
                <a:chExt cx="799323" cy="799323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08050C67-38F1-4A84-B742-C5DD3902C641}"/>
                    </a:ext>
                  </a:extLst>
                </p:cNvPr>
                <p:cNvSpPr/>
                <p:nvPr/>
              </p:nvSpPr>
              <p:spPr>
                <a:xfrm>
                  <a:off x="682689" y="1626730"/>
                  <a:ext cx="799323" cy="79932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11C6E62D-ACEF-49AA-AFD8-14EEF6776300}"/>
                    </a:ext>
                  </a:extLst>
                </p:cNvPr>
                <p:cNvSpPr/>
                <p:nvPr/>
              </p:nvSpPr>
              <p:spPr>
                <a:xfrm>
                  <a:off x="807097" y="1751138"/>
                  <a:ext cx="550506" cy="5505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b="1" dirty="0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6D1C799-EB0E-4369-9A90-2540C465434E}"/>
                  </a:ext>
                </a:extLst>
              </p:cNvPr>
              <p:cNvSpPr txBox="1"/>
              <p:nvPr/>
            </p:nvSpPr>
            <p:spPr>
              <a:xfrm>
                <a:off x="873643" y="1691324"/>
                <a:ext cx="5168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20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725B46-70A2-4704-8526-6779D9AE7FEC}"/>
              </a:ext>
            </a:extLst>
          </p:cNvPr>
          <p:cNvGrpSpPr/>
          <p:nvPr/>
        </p:nvGrpSpPr>
        <p:grpSpPr>
          <a:xfrm>
            <a:off x="383127" y="2975068"/>
            <a:ext cx="3693076" cy="607369"/>
            <a:chOff x="488430" y="3127349"/>
            <a:chExt cx="3693076" cy="60736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ED165B8-799B-42D1-BB32-CAC7D98389E5}"/>
                </a:ext>
              </a:extLst>
            </p:cNvPr>
            <p:cNvSpPr txBox="1"/>
            <p:nvPr/>
          </p:nvSpPr>
          <p:spPr>
            <a:xfrm>
              <a:off x="1192120" y="3169424"/>
              <a:ext cx="298938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>
                <a:defRPr sz="1400" b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defRPr>
              </a:lvl1pPr>
            </a:lstStyle>
            <a:p>
              <a:r>
                <a:rPr lang="en-US" dirty="0" err="1"/>
                <a:t>Bentuk</a:t>
              </a:r>
              <a:r>
                <a:rPr lang="en-US" dirty="0"/>
                <a:t> dan Tata Cara </a:t>
              </a:r>
              <a:r>
                <a:rPr lang="en-US" dirty="0" err="1"/>
                <a:t>Pembuatan</a:t>
              </a:r>
              <a:r>
                <a:rPr lang="en-US" dirty="0"/>
                <a:t> </a:t>
              </a:r>
              <a:r>
                <a:rPr lang="en-US" dirty="0" err="1"/>
                <a:t>Faktur</a:t>
              </a:r>
              <a:r>
                <a:rPr lang="en-US" dirty="0"/>
                <a:t> </a:t>
              </a:r>
              <a:r>
                <a:rPr lang="en-US" dirty="0" err="1"/>
                <a:t>Pajak</a:t>
              </a:r>
              <a:r>
                <a:rPr lang="en-US" dirty="0"/>
                <a:t> 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3E3DB33-BDC5-4F0F-927D-4EB1959DE29A}"/>
                </a:ext>
              </a:extLst>
            </p:cNvPr>
            <p:cNvGrpSpPr/>
            <p:nvPr/>
          </p:nvGrpSpPr>
          <p:grpSpPr>
            <a:xfrm>
              <a:off x="488430" y="3127349"/>
              <a:ext cx="651413" cy="607369"/>
              <a:chOff x="839776" y="1588537"/>
              <a:chExt cx="607369" cy="607369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D17CD95E-DA24-4133-8A54-17BF3F2B6F65}"/>
                  </a:ext>
                </a:extLst>
              </p:cNvPr>
              <p:cNvGrpSpPr/>
              <p:nvPr/>
            </p:nvGrpSpPr>
            <p:grpSpPr>
              <a:xfrm>
                <a:off x="839776" y="1588537"/>
                <a:ext cx="607369" cy="607369"/>
                <a:chOff x="682689" y="1626730"/>
                <a:chExt cx="799323" cy="799323"/>
              </a:xfrm>
            </p:grpSpPr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E07D7367-73D7-4E61-A23D-BDF98FBB7078}"/>
                    </a:ext>
                  </a:extLst>
                </p:cNvPr>
                <p:cNvSpPr/>
                <p:nvPr/>
              </p:nvSpPr>
              <p:spPr>
                <a:xfrm>
                  <a:off x="682689" y="1626730"/>
                  <a:ext cx="799323" cy="79932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3CA57738-AB30-455A-B198-9DD0B98A272C}"/>
                    </a:ext>
                  </a:extLst>
                </p:cNvPr>
                <p:cNvSpPr/>
                <p:nvPr/>
              </p:nvSpPr>
              <p:spPr>
                <a:xfrm>
                  <a:off x="807097" y="1751138"/>
                  <a:ext cx="550506" cy="5505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b="1" dirty="0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CAE592E-F2E8-4460-BCE2-05921239D16D}"/>
                  </a:ext>
                </a:extLst>
              </p:cNvPr>
              <p:cNvSpPr txBox="1"/>
              <p:nvPr/>
            </p:nvSpPr>
            <p:spPr>
              <a:xfrm>
                <a:off x="883582" y="1691324"/>
                <a:ext cx="5168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20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3</a:t>
                </a:r>
              </a:p>
            </p:txBody>
          </p: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A93FB99-1BE3-48D0-AED2-0591714FEA80}"/>
              </a:ext>
            </a:extLst>
          </p:cNvPr>
          <p:cNvGrpSpPr/>
          <p:nvPr/>
        </p:nvGrpSpPr>
        <p:grpSpPr>
          <a:xfrm>
            <a:off x="4672682" y="2978377"/>
            <a:ext cx="3603195" cy="607369"/>
            <a:chOff x="4633613" y="3119018"/>
            <a:chExt cx="3603195" cy="607369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39239AB-6CFA-4038-96D9-503532FD636C}"/>
                </a:ext>
              </a:extLst>
            </p:cNvPr>
            <p:cNvSpPr txBox="1"/>
            <p:nvPr/>
          </p:nvSpPr>
          <p:spPr>
            <a:xfrm>
              <a:off x="5300747" y="3166132"/>
              <a:ext cx="29360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>
                <a:defRPr sz="1400" b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defRPr>
              </a:lvl1pPr>
            </a:lstStyle>
            <a:p>
              <a:r>
                <a:rPr lang="en-US" dirty="0" err="1"/>
                <a:t>Pelaporan</a:t>
              </a:r>
              <a:r>
                <a:rPr lang="en-US" dirty="0"/>
                <a:t> </a:t>
              </a:r>
              <a:r>
                <a:rPr lang="en-US" dirty="0" err="1"/>
                <a:t>Faktur</a:t>
              </a:r>
              <a:r>
                <a:rPr lang="en-US" dirty="0"/>
                <a:t> </a:t>
              </a:r>
              <a:r>
                <a:rPr lang="en-US" dirty="0" err="1"/>
                <a:t>Pajak</a:t>
              </a:r>
              <a:endParaRPr lang="en-ID" dirty="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88C9C9A-3289-4206-AE73-8104F3DF5A70}"/>
                </a:ext>
              </a:extLst>
            </p:cNvPr>
            <p:cNvGrpSpPr/>
            <p:nvPr/>
          </p:nvGrpSpPr>
          <p:grpSpPr>
            <a:xfrm>
              <a:off x="4633613" y="3119018"/>
              <a:ext cx="651413" cy="607369"/>
              <a:chOff x="839776" y="1588537"/>
              <a:chExt cx="607369" cy="607369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FD9F87ED-48E5-4001-B3C9-BDB68F008308}"/>
                  </a:ext>
                </a:extLst>
              </p:cNvPr>
              <p:cNvGrpSpPr/>
              <p:nvPr/>
            </p:nvGrpSpPr>
            <p:grpSpPr>
              <a:xfrm>
                <a:off x="839776" y="1588537"/>
                <a:ext cx="607369" cy="607369"/>
                <a:chOff x="682689" y="1626730"/>
                <a:chExt cx="799323" cy="799323"/>
              </a:xfrm>
            </p:grpSpPr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7E924CB0-1519-4EA5-B78B-EC87AC9670FA}"/>
                    </a:ext>
                  </a:extLst>
                </p:cNvPr>
                <p:cNvSpPr/>
                <p:nvPr/>
              </p:nvSpPr>
              <p:spPr>
                <a:xfrm>
                  <a:off x="682689" y="1626730"/>
                  <a:ext cx="799323" cy="79932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CC99C6AC-2F51-46F0-8D9A-BECF85BE0129}"/>
                    </a:ext>
                  </a:extLst>
                </p:cNvPr>
                <p:cNvSpPr/>
                <p:nvPr/>
              </p:nvSpPr>
              <p:spPr>
                <a:xfrm>
                  <a:off x="807097" y="1751138"/>
                  <a:ext cx="550506" cy="5505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b="1" dirty="0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76342C8F-B0AB-49B6-902D-09F460DE4542}"/>
                  </a:ext>
                </a:extLst>
              </p:cNvPr>
              <p:cNvSpPr txBox="1"/>
              <p:nvPr/>
            </p:nvSpPr>
            <p:spPr>
              <a:xfrm>
                <a:off x="873643" y="1691324"/>
                <a:ext cx="5168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20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</a:t>
                </a:r>
              </a:p>
            </p:txBody>
          </p:sp>
        </p:grp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06909EA-6CAA-4188-8A9E-295DB82A0C58}"/>
              </a:ext>
            </a:extLst>
          </p:cNvPr>
          <p:cNvGrpSpPr/>
          <p:nvPr/>
        </p:nvGrpSpPr>
        <p:grpSpPr>
          <a:xfrm>
            <a:off x="4672682" y="3975656"/>
            <a:ext cx="3532786" cy="954107"/>
            <a:chOff x="4633013" y="3791100"/>
            <a:chExt cx="3532786" cy="954107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5065A30-2489-4F6C-8277-1961214A9676}"/>
                </a:ext>
              </a:extLst>
            </p:cNvPr>
            <p:cNvSpPr txBox="1"/>
            <p:nvPr/>
          </p:nvSpPr>
          <p:spPr>
            <a:xfrm>
              <a:off x="5277583" y="3791100"/>
              <a:ext cx="288821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>
                <a:defRPr sz="1400" b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defRPr>
              </a:lvl1pPr>
            </a:lstStyle>
            <a:p>
              <a:r>
                <a:rPr lang="en-US" dirty="0"/>
                <a:t>Tata Cara </a:t>
              </a:r>
              <a:r>
                <a:rPr lang="en-US" dirty="0" err="1"/>
                <a:t>Pengajuan</a:t>
              </a:r>
              <a:r>
                <a:rPr lang="en-US" dirty="0"/>
                <a:t> </a:t>
              </a:r>
              <a:r>
                <a:rPr lang="en-US" dirty="0" err="1"/>
                <a:t>Permintaan</a:t>
              </a:r>
              <a:r>
                <a:rPr lang="en-US" dirty="0"/>
                <a:t> dan </a:t>
              </a:r>
              <a:r>
                <a:rPr lang="en-US" dirty="0" err="1"/>
                <a:t>Pemberian</a:t>
              </a:r>
              <a:r>
                <a:rPr lang="en-US" dirty="0"/>
                <a:t> Data </a:t>
              </a:r>
              <a:r>
                <a:rPr lang="en-US" i="1" dirty="0"/>
                <a:t>e</a:t>
              </a:r>
              <a:r>
                <a:rPr lang="en-US" dirty="0"/>
                <a:t>-</a:t>
              </a:r>
              <a:r>
                <a:rPr lang="en-US" dirty="0" err="1"/>
                <a:t>Faktur</a:t>
              </a:r>
              <a:r>
                <a:rPr lang="en-US" dirty="0"/>
                <a:t> yang </a:t>
              </a:r>
              <a:r>
                <a:rPr lang="en-US" dirty="0" err="1"/>
                <a:t>Rusak</a:t>
              </a:r>
              <a:r>
                <a:rPr lang="en-US" dirty="0"/>
                <a:t>/</a:t>
              </a:r>
              <a:r>
                <a:rPr lang="en-US" dirty="0" err="1"/>
                <a:t>Hilang</a:t>
              </a:r>
              <a:endParaRPr lang="en-ID" dirty="0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82B7B04-6C40-4D6A-90E0-FF1715E1E14B}"/>
                </a:ext>
              </a:extLst>
            </p:cNvPr>
            <p:cNvGrpSpPr/>
            <p:nvPr/>
          </p:nvGrpSpPr>
          <p:grpSpPr>
            <a:xfrm>
              <a:off x="4633013" y="3878843"/>
              <a:ext cx="651413" cy="607369"/>
              <a:chOff x="839776" y="1588537"/>
              <a:chExt cx="607369" cy="607369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07D66698-58E4-4312-AF03-326C3664F1AA}"/>
                  </a:ext>
                </a:extLst>
              </p:cNvPr>
              <p:cNvGrpSpPr/>
              <p:nvPr/>
            </p:nvGrpSpPr>
            <p:grpSpPr>
              <a:xfrm>
                <a:off x="839776" y="1588537"/>
                <a:ext cx="607369" cy="607369"/>
                <a:chOff x="682689" y="1626730"/>
                <a:chExt cx="799323" cy="799323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A77FA471-80CF-4912-9028-1C9D4177174B}"/>
                    </a:ext>
                  </a:extLst>
                </p:cNvPr>
                <p:cNvSpPr/>
                <p:nvPr/>
              </p:nvSpPr>
              <p:spPr>
                <a:xfrm>
                  <a:off x="682689" y="1626730"/>
                  <a:ext cx="799323" cy="79932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A1077DE3-2FE2-438D-B23A-7F4B935F9E92}"/>
                    </a:ext>
                  </a:extLst>
                </p:cNvPr>
                <p:cNvSpPr/>
                <p:nvPr/>
              </p:nvSpPr>
              <p:spPr>
                <a:xfrm>
                  <a:off x="807097" y="1751138"/>
                  <a:ext cx="550506" cy="5505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b="1" dirty="0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9A2DF7C2-5DCD-4960-9ECC-61B2765717EB}"/>
                  </a:ext>
                </a:extLst>
              </p:cNvPr>
              <p:cNvSpPr txBox="1"/>
              <p:nvPr/>
            </p:nvSpPr>
            <p:spPr>
              <a:xfrm>
                <a:off x="873643" y="1691324"/>
                <a:ext cx="5168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20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8</a:t>
                </a:r>
              </a:p>
            </p:txBody>
          </p: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5AE95CE-2003-4B23-9C34-E5130EB26053}"/>
              </a:ext>
            </a:extLst>
          </p:cNvPr>
          <p:cNvGrpSpPr/>
          <p:nvPr/>
        </p:nvGrpSpPr>
        <p:grpSpPr>
          <a:xfrm>
            <a:off x="8735997" y="811745"/>
            <a:ext cx="3074074" cy="607369"/>
            <a:chOff x="8629496" y="1595854"/>
            <a:chExt cx="3074074" cy="607369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9D42408-56B8-4013-A54C-FDCFE8330D70}"/>
                </a:ext>
              </a:extLst>
            </p:cNvPr>
            <p:cNvSpPr txBox="1"/>
            <p:nvPr/>
          </p:nvSpPr>
          <p:spPr>
            <a:xfrm>
              <a:off x="9345973" y="1734975"/>
              <a:ext cx="235759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>
                <a:defRPr sz="1400" b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defRPr>
              </a:lvl1pPr>
            </a:lstStyle>
            <a:p>
              <a:r>
                <a:rPr lang="en-US" dirty="0" err="1"/>
                <a:t>Keadaan</a:t>
              </a:r>
              <a:r>
                <a:rPr lang="en-US" dirty="0"/>
                <a:t> </a:t>
              </a:r>
              <a:r>
                <a:rPr lang="en-US" dirty="0" err="1"/>
                <a:t>Tertentu</a:t>
              </a:r>
              <a:endParaRPr lang="en-ID" dirty="0"/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65D88BD0-2DEB-4F6D-B44C-A9331A3619D0}"/>
                </a:ext>
              </a:extLst>
            </p:cNvPr>
            <p:cNvGrpSpPr/>
            <p:nvPr/>
          </p:nvGrpSpPr>
          <p:grpSpPr>
            <a:xfrm>
              <a:off x="8629496" y="1595854"/>
              <a:ext cx="651413" cy="607369"/>
              <a:chOff x="839776" y="1588537"/>
              <a:chExt cx="607369" cy="607369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64C49A13-8915-44B3-AAF6-B939B7DB8FE2}"/>
                  </a:ext>
                </a:extLst>
              </p:cNvPr>
              <p:cNvGrpSpPr/>
              <p:nvPr/>
            </p:nvGrpSpPr>
            <p:grpSpPr>
              <a:xfrm>
                <a:off x="839776" y="1588537"/>
                <a:ext cx="607369" cy="607369"/>
                <a:chOff x="682689" y="1626730"/>
                <a:chExt cx="799323" cy="799323"/>
              </a:xfrm>
            </p:grpSpPr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B06B55EF-DB5B-4251-AB89-711092583C46}"/>
                    </a:ext>
                  </a:extLst>
                </p:cNvPr>
                <p:cNvSpPr/>
                <p:nvPr/>
              </p:nvSpPr>
              <p:spPr>
                <a:xfrm>
                  <a:off x="682689" y="1626730"/>
                  <a:ext cx="799323" cy="79932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CC0E3F27-4574-4CD1-B7AC-7FADBC98174D}"/>
                    </a:ext>
                  </a:extLst>
                </p:cNvPr>
                <p:cNvSpPr/>
                <p:nvPr/>
              </p:nvSpPr>
              <p:spPr>
                <a:xfrm>
                  <a:off x="807097" y="1751138"/>
                  <a:ext cx="550506" cy="5505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b="1" dirty="0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F4B5669A-0C4E-4D6C-B617-22DDE8091775}"/>
                  </a:ext>
                </a:extLst>
              </p:cNvPr>
              <p:cNvSpPr txBox="1"/>
              <p:nvPr/>
            </p:nvSpPr>
            <p:spPr>
              <a:xfrm>
                <a:off x="873643" y="1691324"/>
                <a:ext cx="5168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20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9</a:t>
                </a:r>
              </a:p>
            </p:txBody>
          </p: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3AFDD1FA-A6F1-447F-B5E0-4C6D2CEB4F64}"/>
              </a:ext>
            </a:extLst>
          </p:cNvPr>
          <p:cNvGrpSpPr/>
          <p:nvPr/>
        </p:nvGrpSpPr>
        <p:grpSpPr>
          <a:xfrm>
            <a:off x="8735997" y="1896392"/>
            <a:ext cx="3074074" cy="607369"/>
            <a:chOff x="8629496" y="2352583"/>
            <a:chExt cx="3074074" cy="607369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F77A590-21A4-4FBC-8A58-21FACBD03362}"/>
                </a:ext>
              </a:extLst>
            </p:cNvPr>
            <p:cNvSpPr txBox="1"/>
            <p:nvPr/>
          </p:nvSpPr>
          <p:spPr>
            <a:xfrm>
              <a:off x="9345973" y="2501536"/>
              <a:ext cx="235759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>
                <a:defRPr sz="1400" b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defRPr>
              </a:lvl1pPr>
            </a:lstStyle>
            <a:p>
              <a:r>
                <a:rPr lang="en-US" dirty="0" err="1"/>
                <a:t>Ketentuan</a:t>
              </a:r>
              <a:r>
                <a:rPr lang="en-US" dirty="0"/>
                <a:t> Lain-Lain</a:t>
              </a:r>
              <a:endParaRPr lang="en-ID" dirty="0"/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C07DD3D-D23E-48AD-8A1F-FFBBF89C0CE0}"/>
                </a:ext>
              </a:extLst>
            </p:cNvPr>
            <p:cNvGrpSpPr/>
            <p:nvPr/>
          </p:nvGrpSpPr>
          <p:grpSpPr>
            <a:xfrm>
              <a:off x="8629496" y="2352583"/>
              <a:ext cx="651413" cy="607369"/>
              <a:chOff x="839776" y="1588537"/>
              <a:chExt cx="607369" cy="607369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66A810C3-9300-4CFE-A414-FFD3A00EF940}"/>
                  </a:ext>
                </a:extLst>
              </p:cNvPr>
              <p:cNvGrpSpPr/>
              <p:nvPr/>
            </p:nvGrpSpPr>
            <p:grpSpPr>
              <a:xfrm>
                <a:off x="839776" y="1588537"/>
                <a:ext cx="607369" cy="607369"/>
                <a:chOff x="682689" y="1626730"/>
                <a:chExt cx="799323" cy="799323"/>
              </a:xfrm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B5871C2D-5C0E-4ABE-A3AF-26BEBC26AC8A}"/>
                    </a:ext>
                  </a:extLst>
                </p:cNvPr>
                <p:cNvSpPr/>
                <p:nvPr/>
              </p:nvSpPr>
              <p:spPr>
                <a:xfrm>
                  <a:off x="682689" y="1626730"/>
                  <a:ext cx="799323" cy="79932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1FDF130F-2134-459A-8423-E8DFFDF5E5E3}"/>
                    </a:ext>
                  </a:extLst>
                </p:cNvPr>
                <p:cNvSpPr/>
                <p:nvPr/>
              </p:nvSpPr>
              <p:spPr>
                <a:xfrm>
                  <a:off x="807097" y="1751138"/>
                  <a:ext cx="550506" cy="5505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b="1" dirty="0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FF3D3055-872C-4D73-B525-2CEDFC60DE5B}"/>
                  </a:ext>
                </a:extLst>
              </p:cNvPr>
              <p:cNvSpPr txBox="1"/>
              <p:nvPr/>
            </p:nvSpPr>
            <p:spPr>
              <a:xfrm>
                <a:off x="873643" y="1691324"/>
                <a:ext cx="5168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20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10</a:t>
                </a:r>
              </a:p>
            </p:txBody>
          </p:sp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F8FB77C4-7411-4D8E-8136-ED38AE4C7BAF}"/>
              </a:ext>
            </a:extLst>
          </p:cNvPr>
          <p:cNvGrpSpPr/>
          <p:nvPr/>
        </p:nvGrpSpPr>
        <p:grpSpPr>
          <a:xfrm>
            <a:off x="8734670" y="2971453"/>
            <a:ext cx="3074074" cy="607369"/>
            <a:chOff x="8629496" y="3112708"/>
            <a:chExt cx="3074074" cy="607369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2D54D5C9-063A-4702-BAAF-131611EDE554}"/>
                </a:ext>
              </a:extLst>
            </p:cNvPr>
            <p:cNvSpPr txBox="1"/>
            <p:nvPr/>
          </p:nvSpPr>
          <p:spPr>
            <a:xfrm>
              <a:off x="9345973" y="3261661"/>
              <a:ext cx="235759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>
                <a:defRPr sz="1400" b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defRPr>
              </a:lvl1pPr>
            </a:lstStyle>
            <a:p>
              <a:r>
                <a:rPr lang="en-US" dirty="0" err="1"/>
                <a:t>Ketentuan</a:t>
              </a:r>
              <a:r>
                <a:rPr lang="en-US" dirty="0"/>
                <a:t> </a:t>
              </a:r>
              <a:r>
                <a:rPr lang="en-US" dirty="0" err="1"/>
                <a:t>Peralihan</a:t>
              </a:r>
              <a:endParaRPr lang="en-ID" dirty="0"/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C9DF33DA-9683-4DE6-A997-5A327F9305AF}"/>
                </a:ext>
              </a:extLst>
            </p:cNvPr>
            <p:cNvGrpSpPr/>
            <p:nvPr/>
          </p:nvGrpSpPr>
          <p:grpSpPr>
            <a:xfrm>
              <a:off x="8629496" y="3112708"/>
              <a:ext cx="651413" cy="607369"/>
              <a:chOff x="839776" y="1588537"/>
              <a:chExt cx="607369" cy="607369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435BB42D-B306-43AD-8094-0DF65102F61D}"/>
                  </a:ext>
                </a:extLst>
              </p:cNvPr>
              <p:cNvGrpSpPr/>
              <p:nvPr/>
            </p:nvGrpSpPr>
            <p:grpSpPr>
              <a:xfrm>
                <a:off x="839776" y="1588537"/>
                <a:ext cx="607369" cy="607369"/>
                <a:chOff x="682689" y="1626730"/>
                <a:chExt cx="799323" cy="799323"/>
              </a:xfrm>
            </p:grpSpPr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7234026A-43D9-4CD5-8541-69ECAF094B9D}"/>
                    </a:ext>
                  </a:extLst>
                </p:cNvPr>
                <p:cNvSpPr/>
                <p:nvPr/>
              </p:nvSpPr>
              <p:spPr>
                <a:xfrm>
                  <a:off x="682689" y="1626730"/>
                  <a:ext cx="799323" cy="79932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8610FAB6-928E-45E1-A81F-E9A077A6F54D}"/>
                    </a:ext>
                  </a:extLst>
                </p:cNvPr>
                <p:cNvSpPr/>
                <p:nvPr/>
              </p:nvSpPr>
              <p:spPr>
                <a:xfrm>
                  <a:off x="807097" y="1751138"/>
                  <a:ext cx="550506" cy="5505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b="1" dirty="0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739CB366-12C6-4B14-939F-B7F4DF333557}"/>
                  </a:ext>
                </a:extLst>
              </p:cNvPr>
              <p:cNvSpPr txBox="1"/>
              <p:nvPr/>
            </p:nvSpPr>
            <p:spPr>
              <a:xfrm>
                <a:off x="873643" y="1691324"/>
                <a:ext cx="5168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20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11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A95270-3BF2-430E-9098-A730542FDEA0}"/>
              </a:ext>
            </a:extLst>
          </p:cNvPr>
          <p:cNvGrpSpPr/>
          <p:nvPr/>
        </p:nvGrpSpPr>
        <p:grpSpPr>
          <a:xfrm>
            <a:off x="377896" y="4061790"/>
            <a:ext cx="3934280" cy="607369"/>
            <a:chOff x="488430" y="3891265"/>
            <a:chExt cx="3934280" cy="607369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BA1D6B1-C44F-4856-A7FC-9E5A024473DF}"/>
                </a:ext>
              </a:extLst>
            </p:cNvPr>
            <p:cNvSpPr txBox="1"/>
            <p:nvPr/>
          </p:nvSpPr>
          <p:spPr>
            <a:xfrm>
              <a:off x="1192120" y="3929245"/>
              <a:ext cx="32305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>
                <a:defRPr sz="1400" b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defRPr>
              </a:lvl1pPr>
            </a:lstStyle>
            <a:p>
              <a:r>
                <a:rPr lang="en-US" dirty="0"/>
                <a:t>Tata Cara </a:t>
              </a:r>
              <a:r>
                <a:rPr lang="en-US" dirty="0" err="1"/>
                <a:t>Pembetulan</a:t>
              </a:r>
              <a:r>
                <a:rPr lang="en-US" dirty="0"/>
                <a:t>/</a:t>
              </a:r>
              <a:r>
                <a:rPr lang="en-US" dirty="0" err="1"/>
                <a:t>Penggantian</a:t>
              </a:r>
              <a:r>
                <a:rPr lang="en-US" dirty="0"/>
                <a:t> dan </a:t>
              </a:r>
              <a:r>
                <a:rPr lang="en-US" dirty="0" err="1"/>
                <a:t>Pembatalan</a:t>
              </a:r>
              <a:r>
                <a:rPr lang="en-US" dirty="0"/>
                <a:t> </a:t>
              </a:r>
              <a:r>
                <a:rPr lang="en-US" dirty="0" err="1"/>
                <a:t>Faktur</a:t>
              </a:r>
              <a:r>
                <a:rPr lang="en-US" dirty="0"/>
                <a:t> </a:t>
              </a:r>
              <a:r>
                <a:rPr lang="en-US" dirty="0" err="1"/>
                <a:t>Pajak</a:t>
              </a:r>
              <a:r>
                <a:rPr lang="en-US" dirty="0"/>
                <a:t> </a:t>
              </a:r>
              <a:endParaRPr lang="en-ID" dirty="0"/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002B094-5A17-400A-B148-87AC075C13B4}"/>
                </a:ext>
              </a:extLst>
            </p:cNvPr>
            <p:cNvGrpSpPr/>
            <p:nvPr/>
          </p:nvGrpSpPr>
          <p:grpSpPr>
            <a:xfrm>
              <a:off x="488430" y="3891265"/>
              <a:ext cx="651413" cy="607369"/>
              <a:chOff x="839776" y="1588537"/>
              <a:chExt cx="607369" cy="607369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0A449669-D0FE-4A9D-AFF2-430721BEDD6C}"/>
                  </a:ext>
                </a:extLst>
              </p:cNvPr>
              <p:cNvGrpSpPr/>
              <p:nvPr/>
            </p:nvGrpSpPr>
            <p:grpSpPr>
              <a:xfrm>
                <a:off x="839776" y="1588537"/>
                <a:ext cx="607369" cy="607369"/>
                <a:chOff x="682689" y="1626730"/>
                <a:chExt cx="799323" cy="799323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36C07BF7-170B-48D9-B694-AE1989DD24ED}"/>
                    </a:ext>
                  </a:extLst>
                </p:cNvPr>
                <p:cNvSpPr/>
                <p:nvPr/>
              </p:nvSpPr>
              <p:spPr>
                <a:xfrm>
                  <a:off x="682689" y="1626730"/>
                  <a:ext cx="799323" cy="79932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E37F3149-A4E0-4244-A6E3-16E5366862D5}"/>
                    </a:ext>
                  </a:extLst>
                </p:cNvPr>
                <p:cNvSpPr/>
                <p:nvPr/>
              </p:nvSpPr>
              <p:spPr>
                <a:xfrm>
                  <a:off x="807097" y="1751138"/>
                  <a:ext cx="550506" cy="5505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b="1" dirty="0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17BD8B48-E24C-4912-8665-154A0AB29BE3}"/>
                  </a:ext>
                </a:extLst>
              </p:cNvPr>
              <p:cNvSpPr txBox="1"/>
              <p:nvPr/>
            </p:nvSpPr>
            <p:spPr>
              <a:xfrm>
                <a:off x="873643" y="1691324"/>
                <a:ext cx="5168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20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4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788404-3BD9-431D-8342-0E247338C374}"/>
              </a:ext>
            </a:extLst>
          </p:cNvPr>
          <p:cNvGrpSpPr/>
          <p:nvPr/>
        </p:nvGrpSpPr>
        <p:grpSpPr>
          <a:xfrm>
            <a:off x="4665839" y="813885"/>
            <a:ext cx="3610038" cy="607369"/>
            <a:chOff x="4633013" y="1591796"/>
            <a:chExt cx="3610038" cy="607369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AF8D869-41BD-475D-AB89-96A7BF0EFE98}"/>
                </a:ext>
              </a:extLst>
            </p:cNvPr>
            <p:cNvSpPr txBox="1"/>
            <p:nvPr/>
          </p:nvSpPr>
          <p:spPr>
            <a:xfrm>
              <a:off x="5301647" y="1594976"/>
              <a:ext cx="29414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>
                <a:defRPr sz="1400" b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defRPr>
              </a:lvl1pPr>
            </a:lstStyle>
            <a:p>
              <a:r>
                <a:rPr lang="en-ID" dirty="0" err="1"/>
                <a:t>Faktur</a:t>
              </a:r>
              <a:r>
                <a:rPr lang="en-ID" dirty="0"/>
                <a:t> </a:t>
              </a:r>
              <a:r>
                <a:rPr lang="en-ID" dirty="0" err="1"/>
                <a:t>Pajak</a:t>
              </a:r>
              <a:r>
                <a:rPr lang="en-ID" dirty="0"/>
                <a:t> </a:t>
              </a:r>
              <a:r>
                <a:rPr lang="en-ID" dirty="0" err="1"/>
                <a:t>bagi</a:t>
              </a:r>
              <a:r>
                <a:rPr lang="en-ID" dirty="0"/>
                <a:t> PKP </a:t>
              </a:r>
              <a:br>
                <a:rPr lang="en-ID" dirty="0"/>
              </a:br>
              <a:r>
                <a:rPr lang="en-ID" dirty="0" err="1"/>
                <a:t>Pedagang</a:t>
              </a:r>
              <a:r>
                <a:rPr lang="en-ID" dirty="0"/>
                <a:t> </a:t>
              </a:r>
              <a:r>
                <a:rPr lang="en-ID" dirty="0" err="1"/>
                <a:t>Eceran</a:t>
              </a:r>
              <a:endParaRPr lang="en-ID" dirty="0"/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BB62A6A2-0BC6-4EAC-9478-83515017BBA5}"/>
                </a:ext>
              </a:extLst>
            </p:cNvPr>
            <p:cNvGrpSpPr/>
            <p:nvPr/>
          </p:nvGrpSpPr>
          <p:grpSpPr>
            <a:xfrm>
              <a:off x="4633013" y="1591796"/>
              <a:ext cx="651413" cy="607369"/>
              <a:chOff x="839776" y="1588537"/>
              <a:chExt cx="607369" cy="607369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A42BB84C-CFAB-423C-94A5-0800477D96DD}"/>
                  </a:ext>
                </a:extLst>
              </p:cNvPr>
              <p:cNvGrpSpPr/>
              <p:nvPr/>
            </p:nvGrpSpPr>
            <p:grpSpPr>
              <a:xfrm>
                <a:off x="839776" y="1588537"/>
                <a:ext cx="607369" cy="607369"/>
                <a:chOff x="682689" y="1626730"/>
                <a:chExt cx="799323" cy="799323"/>
              </a:xfrm>
            </p:grpSpPr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88DFA8E8-B8A2-49F1-A90A-DEDAF0176964}"/>
                    </a:ext>
                  </a:extLst>
                </p:cNvPr>
                <p:cNvSpPr/>
                <p:nvPr/>
              </p:nvSpPr>
              <p:spPr>
                <a:xfrm>
                  <a:off x="682689" y="1626730"/>
                  <a:ext cx="799323" cy="79932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32AC6FE2-8698-41CD-941C-43EFBE3F80F5}"/>
                    </a:ext>
                  </a:extLst>
                </p:cNvPr>
                <p:cNvSpPr/>
                <p:nvPr/>
              </p:nvSpPr>
              <p:spPr>
                <a:xfrm>
                  <a:off x="807097" y="1751138"/>
                  <a:ext cx="550506" cy="5505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b="1" dirty="0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58299382-E61C-4F9C-B34C-56E4003FE177}"/>
                  </a:ext>
                </a:extLst>
              </p:cNvPr>
              <p:cNvSpPr txBox="1"/>
              <p:nvPr/>
            </p:nvSpPr>
            <p:spPr>
              <a:xfrm>
                <a:off x="873643" y="1691324"/>
                <a:ext cx="5168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20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5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6AB80B7-7E92-43B9-9843-84EB1B5BB7F3}"/>
              </a:ext>
            </a:extLst>
          </p:cNvPr>
          <p:cNvGrpSpPr/>
          <p:nvPr/>
        </p:nvGrpSpPr>
        <p:grpSpPr>
          <a:xfrm>
            <a:off x="4672682" y="1647354"/>
            <a:ext cx="3589002" cy="1169551"/>
            <a:chOff x="4634710" y="2128998"/>
            <a:chExt cx="3589002" cy="1169551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D9E08EE-FD1C-454E-8908-70897B3B703F}"/>
                </a:ext>
              </a:extLst>
            </p:cNvPr>
            <p:cNvSpPr txBox="1"/>
            <p:nvPr/>
          </p:nvSpPr>
          <p:spPr>
            <a:xfrm>
              <a:off x="5287651" y="2128998"/>
              <a:ext cx="2936061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>
                <a:defRPr sz="1400" b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defRPr>
              </a:lvl1pPr>
            </a:lstStyle>
            <a:p>
              <a:r>
                <a:rPr lang="en-ID" dirty="0" err="1"/>
                <a:t>Persyaratan</a:t>
              </a:r>
              <a:r>
                <a:rPr lang="en-ID" dirty="0"/>
                <a:t> Formal dan Material </a:t>
              </a:r>
              <a:r>
                <a:rPr lang="en-ID" dirty="0" err="1"/>
                <a:t>Faktur</a:t>
              </a:r>
              <a:r>
                <a:rPr lang="en-ID" dirty="0"/>
                <a:t> </a:t>
              </a:r>
              <a:r>
                <a:rPr lang="en-ID" dirty="0" err="1"/>
                <a:t>Pajak</a:t>
              </a:r>
              <a:r>
                <a:rPr lang="en-ID" dirty="0"/>
                <a:t>, </a:t>
              </a:r>
              <a:r>
                <a:rPr lang="en-ID" dirty="0" err="1"/>
                <a:t>Faktur</a:t>
              </a:r>
              <a:r>
                <a:rPr lang="en-ID" dirty="0"/>
                <a:t> </a:t>
              </a:r>
              <a:r>
                <a:rPr lang="en-ID" dirty="0" err="1"/>
                <a:t>Pajak</a:t>
              </a:r>
              <a:r>
                <a:rPr lang="en-ID" dirty="0"/>
                <a:t> </a:t>
              </a:r>
              <a:r>
                <a:rPr lang="en-ID" dirty="0" err="1"/>
                <a:t>Tidak</a:t>
              </a:r>
              <a:r>
                <a:rPr lang="en-ID" dirty="0"/>
                <a:t> </a:t>
              </a:r>
              <a:r>
                <a:rPr lang="en-ID" dirty="0" err="1"/>
                <a:t>Lengkap</a:t>
              </a:r>
              <a:r>
                <a:rPr lang="en-ID" dirty="0"/>
                <a:t>, </a:t>
              </a:r>
              <a:r>
                <a:rPr lang="en-ID" dirty="0" err="1"/>
                <a:t>Faktur</a:t>
              </a:r>
              <a:r>
                <a:rPr lang="en-ID" dirty="0"/>
                <a:t> </a:t>
              </a:r>
              <a:r>
                <a:rPr lang="en-ID" dirty="0" err="1"/>
                <a:t>Pajak</a:t>
              </a:r>
              <a:r>
                <a:rPr lang="en-ID" dirty="0"/>
                <a:t> </a:t>
              </a:r>
              <a:r>
                <a:rPr lang="en-ID" dirty="0" err="1"/>
                <a:t>Terlambat</a:t>
              </a:r>
              <a:r>
                <a:rPr lang="en-ID" dirty="0"/>
                <a:t> </a:t>
              </a:r>
              <a:r>
                <a:rPr lang="en-ID" dirty="0" err="1"/>
                <a:t>Dibuat</a:t>
              </a:r>
              <a:r>
                <a:rPr lang="en-ID" dirty="0"/>
                <a:t>, dan </a:t>
              </a:r>
              <a:r>
                <a:rPr lang="en-ID" dirty="0" err="1"/>
                <a:t>Faktur</a:t>
              </a:r>
              <a:r>
                <a:rPr lang="en-ID" dirty="0"/>
                <a:t> </a:t>
              </a:r>
              <a:r>
                <a:rPr lang="en-ID" dirty="0" err="1"/>
                <a:t>Pajak</a:t>
              </a:r>
              <a:r>
                <a:rPr lang="en-ID" dirty="0"/>
                <a:t> </a:t>
              </a:r>
              <a:r>
                <a:rPr lang="en-ID" dirty="0" err="1"/>
                <a:t>Dianggap</a:t>
              </a:r>
              <a:r>
                <a:rPr lang="en-ID" dirty="0"/>
                <a:t> </a:t>
              </a:r>
              <a:r>
                <a:rPr lang="en-ID" dirty="0" err="1"/>
                <a:t>Tidak</a:t>
              </a:r>
              <a:r>
                <a:rPr lang="en-ID" dirty="0"/>
                <a:t> </a:t>
              </a:r>
              <a:r>
                <a:rPr lang="en-ID" dirty="0" err="1"/>
                <a:t>Dibuat</a:t>
              </a:r>
              <a:endParaRPr lang="en-ID" dirty="0"/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D3EBB938-5698-4704-AFB0-F1224DFEEB74}"/>
                </a:ext>
              </a:extLst>
            </p:cNvPr>
            <p:cNvGrpSpPr/>
            <p:nvPr/>
          </p:nvGrpSpPr>
          <p:grpSpPr>
            <a:xfrm>
              <a:off x="4634710" y="2374999"/>
              <a:ext cx="651413" cy="607369"/>
              <a:chOff x="839776" y="1588537"/>
              <a:chExt cx="607369" cy="607369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B7037700-FC78-44D3-B34E-854FDBAD4C8D}"/>
                  </a:ext>
                </a:extLst>
              </p:cNvPr>
              <p:cNvGrpSpPr/>
              <p:nvPr/>
            </p:nvGrpSpPr>
            <p:grpSpPr>
              <a:xfrm>
                <a:off x="839776" y="1588537"/>
                <a:ext cx="607369" cy="607369"/>
                <a:chOff x="682689" y="1626730"/>
                <a:chExt cx="799323" cy="799323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5705142F-AC83-44CF-A016-015CADEB4F91}"/>
                    </a:ext>
                  </a:extLst>
                </p:cNvPr>
                <p:cNvSpPr/>
                <p:nvPr/>
              </p:nvSpPr>
              <p:spPr>
                <a:xfrm>
                  <a:off x="682689" y="1626730"/>
                  <a:ext cx="799323" cy="79932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1ED6D6AC-8E0B-47AC-933D-BE94F42231AD}"/>
                    </a:ext>
                  </a:extLst>
                </p:cNvPr>
                <p:cNvSpPr/>
                <p:nvPr/>
              </p:nvSpPr>
              <p:spPr>
                <a:xfrm>
                  <a:off x="807097" y="1751138"/>
                  <a:ext cx="550506" cy="5505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b="1" dirty="0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E479B804-E100-4AF2-8DAA-3FB7725BE3E5}"/>
                  </a:ext>
                </a:extLst>
              </p:cNvPr>
              <p:cNvSpPr txBox="1"/>
              <p:nvPr/>
            </p:nvSpPr>
            <p:spPr>
              <a:xfrm>
                <a:off x="873643" y="1691324"/>
                <a:ext cx="5168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20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6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89544D-B922-4E53-909C-E1A0CD68F9D0}"/>
              </a:ext>
            </a:extLst>
          </p:cNvPr>
          <p:cNvGrpSpPr/>
          <p:nvPr/>
        </p:nvGrpSpPr>
        <p:grpSpPr>
          <a:xfrm>
            <a:off x="377896" y="1894553"/>
            <a:ext cx="3693075" cy="738664"/>
            <a:chOff x="488431" y="2341725"/>
            <a:chExt cx="3693075" cy="73866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759A775-B197-454E-8381-261A087B0E4A}"/>
                </a:ext>
              </a:extLst>
            </p:cNvPr>
            <p:cNvSpPr txBox="1"/>
            <p:nvPr/>
          </p:nvSpPr>
          <p:spPr>
            <a:xfrm>
              <a:off x="1192120" y="2341725"/>
              <a:ext cx="298938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Keterangan</a:t>
              </a: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dalam</a:t>
              </a: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Faktur</a:t>
              </a: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Pajak</a:t>
              </a: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dan </a:t>
              </a:r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Ketentuan</a:t>
              </a: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Pengisian</a:t>
              </a: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Keterangan</a:t>
              </a: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dalam</a:t>
              </a: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Faktur</a:t>
              </a: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Pajak</a:t>
              </a:r>
              <a:r>
                <a:rPr lang="en-US" sz="1400" b="1" dirty="0">
                  <a:solidFill>
                    <a:srgbClr val="002060"/>
                  </a:solidFill>
                  <a:latin typeface="Segoe UI" panose="020B0502040204020203" pitchFamily="34" charset="0"/>
                  <a:ea typeface="SimSun" panose="02010600030101010101" pitchFamily="2" charset="-122"/>
                  <a:cs typeface="Segoe UI" panose="020B0502040204020203" pitchFamily="34" charset="0"/>
                </a:rPr>
                <a:t> 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5859EF98-0401-4AD3-853D-A5933CDA0225}"/>
                </a:ext>
              </a:extLst>
            </p:cNvPr>
            <p:cNvGrpSpPr/>
            <p:nvPr/>
          </p:nvGrpSpPr>
          <p:grpSpPr>
            <a:xfrm>
              <a:off x="488431" y="2343320"/>
              <a:ext cx="651413" cy="607369"/>
              <a:chOff x="839776" y="1588537"/>
              <a:chExt cx="607369" cy="607369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FFE89024-6710-48F5-9608-5447ED432F4E}"/>
                  </a:ext>
                </a:extLst>
              </p:cNvPr>
              <p:cNvGrpSpPr/>
              <p:nvPr/>
            </p:nvGrpSpPr>
            <p:grpSpPr>
              <a:xfrm>
                <a:off x="839776" y="1588537"/>
                <a:ext cx="607369" cy="607369"/>
                <a:chOff x="682689" y="1626730"/>
                <a:chExt cx="799323" cy="799323"/>
              </a:xfrm>
            </p:grpSpPr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3D82B6D1-FCF7-4C24-9379-A2BFA8F9EB83}"/>
                    </a:ext>
                  </a:extLst>
                </p:cNvPr>
                <p:cNvSpPr/>
                <p:nvPr/>
              </p:nvSpPr>
              <p:spPr>
                <a:xfrm>
                  <a:off x="682689" y="1626730"/>
                  <a:ext cx="799323" cy="79932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DACFBD10-D04E-4C8E-A21D-AF2D155E195D}"/>
                    </a:ext>
                  </a:extLst>
                </p:cNvPr>
                <p:cNvSpPr/>
                <p:nvPr/>
              </p:nvSpPr>
              <p:spPr>
                <a:xfrm>
                  <a:off x="807097" y="1751138"/>
                  <a:ext cx="550506" cy="5505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b="1" dirty="0">
                    <a:solidFill>
                      <a:srgbClr val="002060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73B5007F-0646-4640-BB82-86BCC384225B}"/>
                  </a:ext>
                </a:extLst>
              </p:cNvPr>
              <p:cNvSpPr txBox="1"/>
              <p:nvPr/>
            </p:nvSpPr>
            <p:spPr>
              <a:xfrm>
                <a:off x="873643" y="1691324"/>
                <a:ext cx="5168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20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2</a:t>
                </a:r>
              </a:p>
            </p:txBody>
          </p:sp>
        </p:grpSp>
      </p:grpSp>
      <p:sp>
        <p:nvSpPr>
          <p:cNvPr id="86" name="object 33">
            <a:extLst>
              <a:ext uri="{FF2B5EF4-FFF2-40B4-BE49-F238E27FC236}">
                <a16:creationId xmlns:a16="http://schemas.microsoft.com/office/drawing/2014/main" id="{8B9A274D-5DCF-43E7-AD2C-BD72AA144498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7" name="object 42">
            <a:extLst>
              <a:ext uri="{FF2B5EF4-FFF2-40B4-BE49-F238E27FC236}">
                <a16:creationId xmlns:a16="http://schemas.microsoft.com/office/drawing/2014/main" id="{9553A68B-F5CB-42AA-B061-20510210229F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Pokok-Pokok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Pengaturan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C1EC09-DC56-2A4C-9E7C-F07A61CB2AAD}"/>
              </a:ext>
            </a:extLst>
          </p:cNvPr>
          <p:cNvSpPr txBox="1"/>
          <p:nvPr/>
        </p:nvSpPr>
        <p:spPr>
          <a:xfrm>
            <a:off x="10109768" y="44293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B6552E2-19EC-CE49-A8B9-A9920C240D1D}"/>
              </a:ext>
            </a:extLst>
          </p:cNvPr>
          <p:cNvSpPr txBox="1"/>
          <p:nvPr/>
        </p:nvSpPr>
        <p:spPr>
          <a:xfrm>
            <a:off x="9451147" y="4205450"/>
            <a:ext cx="23575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defRPr sz="1400" b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defRPr>
            </a:lvl1pPr>
          </a:lstStyle>
          <a:p>
            <a:r>
              <a:rPr lang="en-US" dirty="0" err="1"/>
              <a:t>Ketentuan</a:t>
            </a:r>
            <a:r>
              <a:rPr lang="en-US" dirty="0"/>
              <a:t> </a:t>
            </a:r>
            <a:r>
              <a:rPr lang="en-US" dirty="0" err="1"/>
              <a:t>Penutup</a:t>
            </a:r>
            <a:endParaRPr lang="en-ID" dirty="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FBB3A890-2053-7E40-97FF-75B03FA92146}"/>
              </a:ext>
            </a:extLst>
          </p:cNvPr>
          <p:cNvSpPr/>
          <p:nvPr/>
        </p:nvSpPr>
        <p:spPr>
          <a:xfrm>
            <a:off x="8734670" y="4056497"/>
            <a:ext cx="651413" cy="607369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F7374EA-74CB-7743-806F-3DE4B7E33A69}"/>
              </a:ext>
            </a:extLst>
          </p:cNvPr>
          <p:cNvSpPr txBox="1"/>
          <p:nvPr/>
        </p:nvSpPr>
        <p:spPr>
          <a:xfrm>
            <a:off x="8770993" y="4159284"/>
            <a:ext cx="554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93795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7FFAEA0-8CA8-441C-B979-0FD012199372}"/>
              </a:ext>
            </a:extLst>
          </p:cNvPr>
          <p:cNvGrpSpPr/>
          <p:nvPr/>
        </p:nvGrpSpPr>
        <p:grpSpPr>
          <a:xfrm>
            <a:off x="-1" y="2714877"/>
            <a:ext cx="5897113" cy="4143123"/>
            <a:chOff x="-1" y="3709504"/>
            <a:chExt cx="5897113" cy="3148496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7FC4A13-880E-4869-B888-F8D5C2454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1" t="46685" b="-3"/>
            <a:stretch/>
          </p:blipFill>
          <p:spPr>
            <a:xfrm flipH="1">
              <a:off x="-1" y="3745756"/>
              <a:ext cx="5890691" cy="311224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CEE9F3C-004D-4F26-B9C3-7EE3955C2CC9}"/>
                </a:ext>
              </a:extLst>
            </p:cNvPr>
            <p:cNvSpPr/>
            <p:nvPr/>
          </p:nvSpPr>
          <p:spPr>
            <a:xfrm>
              <a:off x="1" y="3709505"/>
              <a:ext cx="5890690" cy="127192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48000">
                  <a:schemeClr val="bg1">
                    <a:alpha val="62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698F5FB-82A2-4C00-860B-19E2AC92C726}"/>
                </a:ext>
              </a:extLst>
            </p:cNvPr>
            <p:cNvSpPr/>
            <p:nvPr/>
          </p:nvSpPr>
          <p:spPr>
            <a:xfrm rot="5400000">
              <a:off x="3686903" y="4647791"/>
              <a:ext cx="3148495" cy="127192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48000">
                  <a:schemeClr val="bg1">
                    <a:alpha val="62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09BDE356-2526-4A05-B34E-1D82B2EDC16B}"/>
              </a:ext>
            </a:extLst>
          </p:cNvPr>
          <p:cNvSpPr/>
          <p:nvPr/>
        </p:nvSpPr>
        <p:spPr>
          <a:xfrm>
            <a:off x="5539236" y="1480610"/>
            <a:ext cx="1271922" cy="2094621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568DDA-1714-4CAA-ACB2-05C2CCB458F0}"/>
              </a:ext>
            </a:extLst>
          </p:cNvPr>
          <p:cNvSpPr/>
          <p:nvPr/>
        </p:nvSpPr>
        <p:spPr>
          <a:xfrm>
            <a:off x="10583817" y="4596733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2DEEA2-F91D-421E-ACC2-FD7815A10CBF}"/>
              </a:ext>
            </a:extLst>
          </p:cNvPr>
          <p:cNvSpPr txBox="1"/>
          <p:nvPr/>
        </p:nvSpPr>
        <p:spPr>
          <a:xfrm>
            <a:off x="450981" y="1582940"/>
            <a:ext cx="5351886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D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PKP </a:t>
            </a:r>
            <a:r>
              <a:rPr kumimoji="0" lang="en-ID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wajib</a:t>
            </a:r>
            <a:r>
              <a:rPr kumimoji="0" lang="en-ID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membuat</a:t>
            </a:r>
            <a:r>
              <a:rPr kumimoji="0" lang="en-ID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Faktur</a:t>
            </a:r>
            <a:r>
              <a:rPr kumimoji="0" lang="en-ID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Pajak</a:t>
            </a:r>
            <a:r>
              <a:rPr kumimoji="0" lang="en-ID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untuk</a:t>
            </a:r>
            <a:r>
              <a:rPr kumimoji="0" lang="en-ID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ID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setiap</a:t>
            </a:r>
            <a:r>
              <a:rPr kumimoji="0" lang="en-ID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</a:t>
            </a:r>
          </a:p>
          <a:p>
            <a:pPr marL="265113" marR="0" lvl="0" indent="-265113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penyerahan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BKP;</a:t>
            </a:r>
          </a:p>
          <a:p>
            <a:pPr marL="265113" marR="0" lvl="0" indent="-265113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penyerahan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JKP;</a:t>
            </a:r>
          </a:p>
          <a:p>
            <a:pPr marL="265113" marR="0" lvl="0" indent="-265113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ekspor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BKP 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erwujud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;</a:t>
            </a:r>
          </a:p>
          <a:p>
            <a:pPr marL="265113" marR="0" lvl="0" indent="-265113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ekspor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BKP 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idak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erwujud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; </a:t>
            </a:r>
            <a:r>
              <a:rPr kumimoji="0" lang="en-ID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dan/</a:t>
            </a:r>
            <a:r>
              <a:rPr kumimoji="0" lang="en-ID" sz="1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atau</a:t>
            </a:r>
            <a:endParaRPr kumimoji="0" lang="en-ID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65113" marR="0" lvl="0" indent="-265113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ekspor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JKP.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5F5515-C3DB-430D-94B9-92723AC9A279}"/>
              </a:ext>
            </a:extLst>
          </p:cNvPr>
          <p:cNvSpPr txBox="1"/>
          <p:nvPr/>
        </p:nvSpPr>
        <p:spPr>
          <a:xfrm>
            <a:off x="5159463" y="4588793"/>
            <a:ext cx="6010378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Saat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penyerahan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BKP dan/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penyerahan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JKP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serta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saat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ekspor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BKP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berwujud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ekspor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BKP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tidak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berwujud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dan/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atau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ekspor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JKP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dilaksanakan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berdasarkan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ketentuan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peraturan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perundang-undangan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di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bidang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perpajakan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Pasal</a:t>
            </a:r>
            <a:r>
              <a:rPr lang="en-US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17 dan </a:t>
            </a:r>
            <a:r>
              <a:rPr lang="en-US" sz="1400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Pasal</a:t>
            </a:r>
            <a:r>
              <a:rPr lang="en-US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17A PP-1/2012 </a:t>
            </a:r>
            <a:r>
              <a:rPr lang="en-US" sz="1400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s.t.d.d</a:t>
            </a:r>
            <a:r>
              <a:rPr lang="en-US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. PP-9/2021.</a:t>
            </a:r>
            <a:endParaRPr lang="en-ID" sz="12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02959B-0D1D-4B60-9E74-A5DB31E6D1AF}"/>
              </a:ext>
            </a:extLst>
          </p:cNvPr>
          <p:cNvSpPr txBox="1"/>
          <p:nvPr/>
        </p:nvSpPr>
        <p:spPr>
          <a:xfrm>
            <a:off x="6874673" y="1054625"/>
            <a:ext cx="4941132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ID" dirty="0" err="1"/>
              <a:t>Faktur</a:t>
            </a:r>
            <a:r>
              <a:rPr lang="en-ID" dirty="0"/>
              <a:t> </a:t>
            </a:r>
            <a:r>
              <a:rPr lang="en-ID" dirty="0" err="1"/>
              <a:t>Pajak</a:t>
            </a:r>
            <a:r>
              <a:rPr lang="en-ID" dirty="0"/>
              <a:t> </a:t>
            </a:r>
            <a:r>
              <a:rPr lang="en-ID" b="1" dirty="0" err="1"/>
              <a:t>harus</a:t>
            </a:r>
            <a:r>
              <a:rPr lang="en-ID" b="1" dirty="0"/>
              <a:t> </a:t>
            </a:r>
            <a:r>
              <a:rPr lang="en-ID" b="1" dirty="0" err="1"/>
              <a:t>dibuat</a:t>
            </a:r>
            <a:r>
              <a:rPr lang="en-ID" b="1" dirty="0"/>
              <a:t> pada</a:t>
            </a:r>
            <a:r>
              <a:rPr lang="en-ID" dirty="0"/>
              <a:t>:</a:t>
            </a:r>
          </a:p>
          <a:p>
            <a:pPr marL="265113" indent="-265113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i-FI" dirty="0"/>
              <a:t>saat </a:t>
            </a:r>
            <a:r>
              <a:rPr lang="fi-FI" b="1" dirty="0"/>
              <a:t>penyerahan</a:t>
            </a:r>
            <a:r>
              <a:rPr lang="fi-FI" dirty="0"/>
              <a:t> BKP dan/atau penyerahan JKP;</a:t>
            </a:r>
          </a:p>
          <a:p>
            <a:pPr marL="265113" indent="-265113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b="1" dirty="0" err="1"/>
              <a:t>penerimaan</a:t>
            </a:r>
            <a:r>
              <a:rPr lang="en-US" b="1" dirty="0"/>
              <a:t> </a:t>
            </a:r>
            <a:r>
              <a:rPr lang="en-US" b="1" dirty="0" err="1"/>
              <a:t>pembayaran</a:t>
            </a:r>
            <a:r>
              <a:rPr lang="en-US" b="1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penerimaan</a:t>
            </a:r>
            <a:r>
              <a:rPr lang="en-US" dirty="0"/>
              <a:t> </a:t>
            </a:r>
            <a:r>
              <a:rPr lang="en-US" dirty="0" err="1"/>
              <a:t>pembayaran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penyerahan</a:t>
            </a:r>
            <a:r>
              <a:rPr lang="en-US" dirty="0"/>
              <a:t> BKP dan/</a:t>
            </a:r>
            <a:r>
              <a:rPr lang="en-US" dirty="0" err="1"/>
              <a:t>atau</a:t>
            </a:r>
            <a:r>
              <a:rPr lang="en-US" dirty="0"/>
              <a:t> JKP;</a:t>
            </a:r>
          </a:p>
          <a:p>
            <a:pPr marL="265113" indent="-265113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penerimaan</a:t>
            </a:r>
            <a:r>
              <a:rPr lang="en-US" dirty="0"/>
              <a:t> </a:t>
            </a:r>
            <a:r>
              <a:rPr lang="en-US" b="1" dirty="0" err="1"/>
              <a:t>pembayaran</a:t>
            </a:r>
            <a:r>
              <a:rPr lang="en-US" b="1" dirty="0"/>
              <a:t> </a:t>
            </a:r>
            <a:r>
              <a:rPr lang="en-US" b="1" dirty="0" err="1"/>
              <a:t>termin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penyerahan</a:t>
            </a:r>
            <a:r>
              <a:rPr lang="en-US" dirty="0"/>
              <a:t> </a:t>
            </a:r>
            <a:r>
              <a:rPr lang="en-US" dirty="0" err="1"/>
              <a:t>sebagian</a:t>
            </a:r>
            <a:r>
              <a:rPr lang="en-US" dirty="0"/>
              <a:t> </a:t>
            </a:r>
            <a:r>
              <a:rPr lang="en-US" dirty="0" err="1"/>
              <a:t>tahap</a:t>
            </a:r>
            <a:r>
              <a:rPr lang="en-US" dirty="0"/>
              <a:t> </a:t>
            </a:r>
            <a:r>
              <a:rPr lang="en-US" dirty="0" err="1"/>
              <a:t>pekerjaan</a:t>
            </a:r>
            <a:r>
              <a:rPr lang="en-US" dirty="0"/>
              <a:t>;</a:t>
            </a:r>
          </a:p>
          <a:p>
            <a:pPr marL="265113" indent="-265113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b="1" dirty="0" err="1"/>
              <a:t>ekspor</a:t>
            </a:r>
            <a:r>
              <a:rPr lang="en-US" dirty="0"/>
              <a:t> BKP </a:t>
            </a:r>
            <a:r>
              <a:rPr lang="en-US" dirty="0" err="1"/>
              <a:t>berwujud</a:t>
            </a:r>
            <a:r>
              <a:rPr lang="en-US" dirty="0"/>
              <a:t>, BKP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berwujud</a:t>
            </a:r>
            <a:r>
              <a:rPr lang="en-US" dirty="0"/>
              <a:t>, dan/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ekspor</a:t>
            </a:r>
            <a:r>
              <a:rPr lang="en-US" dirty="0"/>
              <a:t> JKP; </a:t>
            </a:r>
            <a:r>
              <a:rPr lang="en-US" dirty="0" err="1"/>
              <a:t>atau</a:t>
            </a:r>
            <a:endParaRPr lang="en-US" dirty="0"/>
          </a:p>
          <a:p>
            <a:pPr marL="265113" indent="-265113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1" dirty="0" err="1"/>
              <a:t>saat</a:t>
            </a:r>
            <a:r>
              <a:rPr lang="en-US" b="1" dirty="0"/>
              <a:t> lain </a:t>
            </a:r>
            <a:r>
              <a:rPr lang="en-US" dirty="0"/>
              <a:t>yang </a:t>
            </a:r>
            <a:r>
              <a:rPr lang="en-US" dirty="0" err="1"/>
              <a:t>diatur</a:t>
            </a:r>
            <a:r>
              <a:rPr lang="en-US" dirty="0"/>
              <a:t> </a:t>
            </a:r>
            <a:r>
              <a:rPr lang="en-US" dirty="0" err="1"/>
              <a:t>berdasarkan</a:t>
            </a:r>
            <a:r>
              <a:rPr lang="en-US" dirty="0"/>
              <a:t> PMK </a:t>
            </a:r>
            <a:r>
              <a:rPr lang="en-US" dirty="0" err="1"/>
              <a:t>tersendiri</a:t>
            </a:r>
            <a:r>
              <a:rPr lang="en-US" dirty="0"/>
              <a:t>.</a:t>
            </a:r>
          </a:p>
        </p:txBody>
      </p:sp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2A24BE50-E106-4CDF-9F9F-8560AF205639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1.1</a:t>
            </a:r>
          </a:p>
        </p:txBody>
      </p:sp>
      <p:sp>
        <p:nvSpPr>
          <p:cNvPr id="23" name="object 33">
            <a:extLst>
              <a:ext uri="{FF2B5EF4-FFF2-40B4-BE49-F238E27FC236}">
                <a16:creationId xmlns:a16="http://schemas.microsoft.com/office/drawing/2014/main" id="{E900277B-6C1B-400D-9944-0589FE6F3172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object 42">
            <a:extLst>
              <a:ext uri="{FF2B5EF4-FFF2-40B4-BE49-F238E27FC236}">
                <a16:creationId xmlns:a16="http://schemas.microsoft.com/office/drawing/2014/main" id="{2F74C103-4234-4594-B952-C4C2228F51B9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Kewajiban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Saat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Pembuatan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Flowchart: Merge 27">
            <a:extLst>
              <a:ext uri="{FF2B5EF4-FFF2-40B4-BE49-F238E27FC236}">
                <a16:creationId xmlns:a16="http://schemas.microsoft.com/office/drawing/2014/main" id="{836EA63A-C611-413A-9CFC-94765B57759C}"/>
              </a:ext>
            </a:extLst>
          </p:cNvPr>
          <p:cNvSpPr/>
          <p:nvPr/>
        </p:nvSpPr>
        <p:spPr>
          <a:xfrm>
            <a:off x="11130132" y="4611868"/>
            <a:ext cx="581382" cy="284385"/>
          </a:xfrm>
          <a:prstGeom prst="flowChartMerg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 anchorCtr="1"/>
          <a:lstStyle/>
          <a:p>
            <a:pPr algn="ctr"/>
            <a:r>
              <a:rPr lang="en-US" sz="1100" b="1" dirty="0"/>
              <a:t>NEW</a:t>
            </a:r>
            <a:endParaRPr lang="en-ID" sz="1100" b="1" dirty="0"/>
          </a:p>
        </p:txBody>
      </p:sp>
    </p:spTree>
    <p:extLst>
      <p:ext uri="{BB962C8B-B14F-4D97-AF65-F5344CB8AC3E}">
        <p14:creationId xmlns:p14="http://schemas.microsoft.com/office/powerpoint/2010/main" val="467193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7FFAEA0-8CA8-441C-B979-0FD012199372}"/>
              </a:ext>
            </a:extLst>
          </p:cNvPr>
          <p:cNvGrpSpPr/>
          <p:nvPr/>
        </p:nvGrpSpPr>
        <p:grpSpPr>
          <a:xfrm>
            <a:off x="-1" y="2714877"/>
            <a:ext cx="5897113" cy="4143123"/>
            <a:chOff x="-1" y="3709504"/>
            <a:chExt cx="5897113" cy="3148496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7FC4A13-880E-4869-B888-F8D5C2454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1" t="46685" b="-3"/>
            <a:stretch/>
          </p:blipFill>
          <p:spPr>
            <a:xfrm flipH="1">
              <a:off x="-1" y="3745756"/>
              <a:ext cx="5890691" cy="311224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CEE9F3C-004D-4F26-B9C3-7EE3955C2CC9}"/>
                </a:ext>
              </a:extLst>
            </p:cNvPr>
            <p:cNvSpPr/>
            <p:nvPr/>
          </p:nvSpPr>
          <p:spPr>
            <a:xfrm>
              <a:off x="1" y="3709505"/>
              <a:ext cx="5890690" cy="127192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48000">
                  <a:schemeClr val="bg1">
                    <a:alpha val="62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698F5FB-82A2-4C00-860B-19E2AC92C726}"/>
                </a:ext>
              </a:extLst>
            </p:cNvPr>
            <p:cNvSpPr/>
            <p:nvPr/>
          </p:nvSpPr>
          <p:spPr>
            <a:xfrm rot="5400000">
              <a:off x="3686903" y="4647791"/>
              <a:ext cx="3148495" cy="127192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48000">
                  <a:schemeClr val="bg1">
                    <a:alpha val="62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25F5515-C3DB-430D-94B9-92723AC9A279}"/>
              </a:ext>
            </a:extLst>
          </p:cNvPr>
          <p:cNvSpPr txBox="1"/>
          <p:nvPr/>
        </p:nvSpPr>
        <p:spPr>
          <a:xfrm>
            <a:off x="426998" y="756817"/>
            <a:ext cx="6568162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PKP 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dapat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membuat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gabungan</a:t>
            </a:r>
            <a:r>
              <a:rPr lang="en-ID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265113" indent="-26511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(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satu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meliputi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seluruh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penyerahan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dilakukan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kepada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pembeli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BKP dan/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penerima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JKP yang 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sama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selama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(</a:t>
            </a:r>
            <a:r>
              <a:rPr lang="en-ID" sz="16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satu</a:t>
            </a:r>
            <a:r>
              <a:rPr lang="en-ID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ID" sz="16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bulan</a:t>
            </a:r>
            <a:r>
              <a:rPr lang="en-ID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kalender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65113" indent="-26511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Harus 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dibuat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paling lama pada </a:t>
            </a:r>
            <a:r>
              <a:rPr lang="en-ID" sz="16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akhir</a:t>
            </a:r>
            <a:r>
              <a:rPr lang="en-ID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bulan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penyerahan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BKP dan/</a:t>
            </a:r>
            <a:r>
              <a:rPr lang="en-ID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ID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JKP.</a:t>
            </a:r>
          </a:p>
        </p:txBody>
      </p:sp>
      <p:sp>
        <p:nvSpPr>
          <p:cNvPr id="23" name="object 33">
            <a:extLst>
              <a:ext uri="{FF2B5EF4-FFF2-40B4-BE49-F238E27FC236}">
                <a16:creationId xmlns:a16="http://schemas.microsoft.com/office/drawing/2014/main" id="{2DEA978B-FC02-43EE-9B0C-A94E1036487B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object 42">
            <a:extLst>
              <a:ext uri="{FF2B5EF4-FFF2-40B4-BE49-F238E27FC236}">
                <a16:creationId xmlns:a16="http://schemas.microsoft.com/office/drawing/2014/main" id="{356548FA-D3DA-4042-89B9-59427EBC9673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Gabungan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8EE2F0-7D2C-4DD5-9B97-FEDE7159DD68}"/>
              </a:ext>
            </a:extLst>
          </p:cNvPr>
          <p:cNvSpPr txBox="1"/>
          <p:nvPr/>
        </p:nvSpPr>
        <p:spPr>
          <a:xfrm>
            <a:off x="3931920" y="2472841"/>
            <a:ext cx="724038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hal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terdapat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pembayaran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baik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sebagian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maupun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seluruhnya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sebelum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penyerahan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BKP dan/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JKP yang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diterima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bulan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penyerahan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gabungan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tetap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dibuat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paling lama pada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akhir</a:t>
            </a:r>
            <a:r>
              <a:rPr lang="en-US" sz="16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bulan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penyerahan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BKP dan/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JKP.</a:t>
            </a:r>
          </a:p>
          <a:p>
            <a:pPr marL="265113" indent="-26511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Dalam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hal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PKP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melakukan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penyerahan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BKP dan/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JKP yang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wajib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dibuat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dengan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menggunakan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lebih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dari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1 (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satu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)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kode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transaksi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, PKP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dapat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membuat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gabungan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atas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penyerahan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dengan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kode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transaksi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sama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untuk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tiap-tiap</a:t>
            </a:r>
            <a:r>
              <a:rPr lang="en-US" sz="16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kode</a:t>
            </a:r>
            <a:r>
              <a:rPr lang="en-US" sz="16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transaksi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</a:p>
          <a:p>
            <a:pPr marL="265113" indent="-26511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Contoh</a:t>
            </a:r>
            <a:r>
              <a:rPr lang="en-US" sz="1600" b="1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kasus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pada Lampiran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huruf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A </a:t>
            </a:r>
            <a:r>
              <a:rPr lang="en-US" sz="1600" dirty="0" err="1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angka</a:t>
            </a:r>
            <a:r>
              <a:rPr lang="en-US" sz="1600" dirty="0">
                <a:solidFill>
                  <a:srgbClr val="002060"/>
                </a:solidFill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1 PER.</a:t>
            </a:r>
            <a:endParaRPr lang="en-ID" sz="16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335FAC-3689-4C9F-860A-E3BB3CE182ED}"/>
              </a:ext>
            </a:extLst>
          </p:cNvPr>
          <p:cNvSpPr txBox="1"/>
          <p:nvPr/>
        </p:nvSpPr>
        <p:spPr>
          <a:xfrm>
            <a:off x="4742192" y="5099171"/>
            <a:ext cx="67995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PENGECUALIAN:</a:t>
            </a:r>
          </a:p>
          <a:p>
            <a:pPr algn="just">
              <a:spcAft>
                <a:spcPts val="600"/>
              </a:spcAft>
            </a:pP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Faktur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Pajak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gabungan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tidak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dapat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dibuat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atas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penyerahan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BKP dan/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JKP yang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mendapat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fasilitas</a:t>
            </a:r>
            <a:r>
              <a:rPr lang="en-US" sz="16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PPN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sz="16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PPN dan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PPnBM</a:t>
            </a:r>
            <a:r>
              <a:rPr lang="en-US" sz="16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tidak</a:t>
            </a:r>
            <a:r>
              <a:rPr lang="en-US" sz="16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dipungut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sesuai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dengan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ketentuan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yang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mengatur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mengenai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penyerahan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BKP dan/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JKP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ke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dan/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dari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kawasan</a:t>
            </a:r>
            <a:r>
              <a:rPr lang="en-US" sz="16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tertentu</a:t>
            </a:r>
            <a:r>
              <a:rPr lang="en-US" sz="16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atau</a:t>
            </a:r>
            <a:r>
              <a:rPr lang="en-US" sz="16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tempat</a:t>
            </a:r>
            <a:r>
              <a:rPr lang="en-US" sz="16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tertentu</a:t>
            </a:r>
            <a:r>
              <a:rPr lang="en-US" sz="16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rPr>
              <a:t>.</a:t>
            </a:r>
            <a:endParaRPr lang="en-ID" sz="16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13C015-0DA8-42FE-B57C-0F4CC149DB2F}"/>
              </a:ext>
            </a:extLst>
          </p:cNvPr>
          <p:cNvSpPr/>
          <p:nvPr/>
        </p:nvSpPr>
        <p:spPr>
          <a:xfrm>
            <a:off x="4266704" y="5048379"/>
            <a:ext cx="236389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79BE7C6-00B1-4EB8-A099-BCAEA0C085EC}"/>
              </a:ext>
            </a:extLst>
          </p:cNvPr>
          <p:cNvGrpSpPr/>
          <p:nvPr/>
        </p:nvGrpSpPr>
        <p:grpSpPr>
          <a:xfrm>
            <a:off x="4318278" y="5164897"/>
            <a:ext cx="452120" cy="457200"/>
            <a:chOff x="919523" y="1089222"/>
            <a:chExt cx="452120" cy="4572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B22B3BD-80A7-4A5A-9B3A-646414274842}"/>
                </a:ext>
              </a:extLst>
            </p:cNvPr>
            <p:cNvSpPr/>
            <p:nvPr/>
          </p:nvSpPr>
          <p:spPr>
            <a:xfrm>
              <a:off x="919523" y="1128851"/>
              <a:ext cx="452120" cy="3397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64">
              <a:extLst>
                <a:ext uri="{FF2B5EF4-FFF2-40B4-BE49-F238E27FC236}">
                  <a16:creationId xmlns:a16="http://schemas.microsoft.com/office/drawing/2014/main" id="{4166E1DB-4966-4755-8500-3D67EB761E3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9523" y="1089222"/>
              <a:ext cx="452120" cy="457200"/>
            </a:xfrm>
            <a:custGeom>
              <a:avLst/>
              <a:gdLst>
                <a:gd name="T0" fmla="*/ 345 w 391"/>
                <a:gd name="T1" fmla="*/ 0 h 399"/>
                <a:gd name="T2" fmla="*/ 345 w 391"/>
                <a:gd name="T3" fmla="*/ 0 h 399"/>
                <a:gd name="T4" fmla="*/ 44 w 391"/>
                <a:gd name="T5" fmla="*/ 0 h 399"/>
                <a:gd name="T6" fmla="*/ 0 w 391"/>
                <a:gd name="T7" fmla="*/ 53 h 399"/>
                <a:gd name="T8" fmla="*/ 0 w 391"/>
                <a:gd name="T9" fmla="*/ 345 h 399"/>
                <a:gd name="T10" fmla="*/ 44 w 391"/>
                <a:gd name="T11" fmla="*/ 398 h 399"/>
                <a:gd name="T12" fmla="*/ 345 w 391"/>
                <a:gd name="T13" fmla="*/ 398 h 399"/>
                <a:gd name="T14" fmla="*/ 390 w 391"/>
                <a:gd name="T15" fmla="*/ 345 h 399"/>
                <a:gd name="T16" fmla="*/ 390 w 391"/>
                <a:gd name="T17" fmla="*/ 53 h 399"/>
                <a:gd name="T18" fmla="*/ 345 w 391"/>
                <a:gd name="T19" fmla="*/ 0 h 399"/>
                <a:gd name="T20" fmla="*/ 275 w 391"/>
                <a:gd name="T21" fmla="*/ 319 h 399"/>
                <a:gd name="T22" fmla="*/ 275 w 391"/>
                <a:gd name="T23" fmla="*/ 319 h 399"/>
                <a:gd name="T24" fmla="*/ 194 w 391"/>
                <a:gd name="T25" fmla="*/ 239 h 399"/>
                <a:gd name="T26" fmla="*/ 115 w 391"/>
                <a:gd name="T27" fmla="*/ 319 h 399"/>
                <a:gd name="T28" fmla="*/ 80 w 391"/>
                <a:gd name="T29" fmla="*/ 275 h 399"/>
                <a:gd name="T30" fmla="*/ 150 w 391"/>
                <a:gd name="T31" fmla="*/ 195 h 399"/>
                <a:gd name="T32" fmla="*/ 80 w 391"/>
                <a:gd name="T33" fmla="*/ 124 h 399"/>
                <a:gd name="T34" fmla="*/ 115 w 391"/>
                <a:gd name="T35" fmla="*/ 79 h 399"/>
                <a:gd name="T36" fmla="*/ 194 w 391"/>
                <a:gd name="T37" fmla="*/ 150 h 399"/>
                <a:gd name="T38" fmla="*/ 275 w 391"/>
                <a:gd name="T39" fmla="*/ 79 h 399"/>
                <a:gd name="T40" fmla="*/ 310 w 391"/>
                <a:gd name="T41" fmla="*/ 124 h 399"/>
                <a:gd name="T42" fmla="*/ 239 w 391"/>
                <a:gd name="T43" fmla="*/ 195 h 399"/>
                <a:gd name="T44" fmla="*/ 310 w 391"/>
                <a:gd name="T45" fmla="*/ 275 h 399"/>
                <a:gd name="T46" fmla="*/ 275 w 391"/>
                <a:gd name="T47" fmla="*/ 31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1" h="399">
                  <a:moveTo>
                    <a:pt x="345" y="0"/>
                  </a:moveTo>
                  <a:lnTo>
                    <a:pt x="345" y="0"/>
                  </a:lnTo>
                  <a:cubicBezTo>
                    <a:pt x="44" y="0"/>
                    <a:pt x="44" y="0"/>
                    <a:pt x="44" y="0"/>
                  </a:cubicBezTo>
                  <a:cubicBezTo>
                    <a:pt x="18" y="0"/>
                    <a:pt x="0" y="17"/>
                    <a:pt x="0" y="53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72"/>
                    <a:pt x="18" y="398"/>
                    <a:pt x="44" y="398"/>
                  </a:cubicBezTo>
                  <a:cubicBezTo>
                    <a:pt x="345" y="398"/>
                    <a:pt x="345" y="398"/>
                    <a:pt x="345" y="398"/>
                  </a:cubicBezTo>
                  <a:cubicBezTo>
                    <a:pt x="372" y="398"/>
                    <a:pt x="390" y="372"/>
                    <a:pt x="390" y="345"/>
                  </a:cubicBezTo>
                  <a:cubicBezTo>
                    <a:pt x="390" y="53"/>
                    <a:pt x="390" y="53"/>
                    <a:pt x="390" y="53"/>
                  </a:cubicBezTo>
                  <a:cubicBezTo>
                    <a:pt x="390" y="17"/>
                    <a:pt x="372" y="0"/>
                    <a:pt x="345" y="0"/>
                  </a:cubicBezTo>
                  <a:close/>
                  <a:moveTo>
                    <a:pt x="275" y="319"/>
                  </a:moveTo>
                  <a:lnTo>
                    <a:pt x="275" y="319"/>
                  </a:lnTo>
                  <a:cubicBezTo>
                    <a:pt x="194" y="239"/>
                    <a:pt x="194" y="239"/>
                    <a:pt x="194" y="239"/>
                  </a:cubicBezTo>
                  <a:cubicBezTo>
                    <a:pt x="115" y="319"/>
                    <a:pt x="115" y="319"/>
                    <a:pt x="115" y="319"/>
                  </a:cubicBezTo>
                  <a:cubicBezTo>
                    <a:pt x="80" y="275"/>
                    <a:pt x="80" y="275"/>
                    <a:pt x="80" y="275"/>
                  </a:cubicBezTo>
                  <a:cubicBezTo>
                    <a:pt x="150" y="195"/>
                    <a:pt x="150" y="195"/>
                    <a:pt x="150" y="195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115" y="79"/>
                    <a:pt x="115" y="79"/>
                    <a:pt x="115" y="79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75" y="79"/>
                    <a:pt x="275" y="79"/>
                    <a:pt x="275" y="79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239" y="195"/>
                    <a:pt x="239" y="195"/>
                    <a:pt x="239" y="195"/>
                  </a:cubicBezTo>
                  <a:cubicBezTo>
                    <a:pt x="310" y="275"/>
                    <a:pt x="310" y="275"/>
                    <a:pt x="310" y="275"/>
                  </a:cubicBezTo>
                  <a:lnTo>
                    <a:pt x="275" y="319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57B9901-12A6-4434-A1B0-5D226A83C0B2}"/>
              </a:ext>
            </a:extLst>
          </p:cNvPr>
          <p:cNvSpPr/>
          <p:nvPr/>
        </p:nvSpPr>
        <p:spPr>
          <a:xfrm>
            <a:off x="10524825" y="2482795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lowchart: Merge 23">
            <a:extLst>
              <a:ext uri="{FF2B5EF4-FFF2-40B4-BE49-F238E27FC236}">
                <a16:creationId xmlns:a16="http://schemas.microsoft.com/office/drawing/2014/main" id="{13613FCD-1B05-458A-AD5E-89DAF6A1EE2D}"/>
              </a:ext>
            </a:extLst>
          </p:cNvPr>
          <p:cNvSpPr/>
          <p:nvPr/>
        </p:nvSpPr>
        <p:spPr>
          <a:xfrm>
            <a:off x="11080972" y="2497930"/>
            <a:ext cx="581382" cy="284385"/>
          </a:xfrm>
          <a:prstGeom prst="flowChartMerg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 anchorCtr="1"/>
          <a:lstStyle/>
          <a:p>
            <a:pPr algn="ctr"/>
            <a:r>
              <a:rPr lang="en-US" sz="1100" b="1" dirty="0"/>
              <a:t>NEW</a:t>
            </a:r>
            <a:endParaRPr lang="en-ID" sz="1100" b="1" dirty="0"/>
          </a:p>
        </p:txBody>
      </p:sp>
      <p:sp>
        <p:nvSpPr>
          <p:cNvPr id="25" name="Flowchart: Delay 24">
            <a:extLst>
              <a:ext uri="{FF2B5EF4-FFF2-40B4-BE49-F238E27FC236}">
                <a16:creationId xmlns:a16="http://schemas.microsoft.com/office/drawing/2014/main" id="{819C5855-C947-4E8F-8FE6-8DB80F6EF875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1.2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3FBE3A-3289-49C7-9DED-044F3A9983B3}"/>
              </a:ext>
            </a:extLst>
          </p:cNvPr>
          <p:cNvSpPr/>
          <p:nvPr/>
        </p:nvSpPr>
        <p:spPr>
          <a:xfrm>
            <a:off x="8346959" y="4599194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491E05-DA9B-4D3F-BD21-5149E9F812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8831724" y="4526165"/>
            <a:ext cx="672434" cy="39130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6C41E9F-5438-464F-B40B-9B63F2958324}"/>
              </a:ext>
            </a:extLst>
          </p:cNvPr>
          <p:cNvSpPr/>
          <p:nvPr/>
        </p:nvSpPr>
        <p:spPr>
          <a:xfrm>
            <a:off x="10593635" y="3522562"/>
            <a:ext cx="1080000" cy="45719"/>
          </a:xfrm>
          <a:prstGeom prst="rect">
            <a:avLst/>
          </a:prstGeom>
          <a:solidFill>
            <a:srgbClr val="FEC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857D7B2-FE80-4219-8B35-0514BB1D5C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7" b="43200" l="54792" r="96326">
                        <a14:foregroundMark x1="88179" y1="43200" x2="88179" y2="43200"/>
                        <a14:foregroundMark x1="54952" y1="9600" x2="61342" y2="9333"/>
                        <a14:foregroundMark x1="90895" y1="10133" x2="96326" y2="10133"/>
                        <a14:foregroundMark x1="89617" y1="10400" x2="90895" y2="10667"/>
                      </a14:backgroundRemoval>
                    </a14:imgEffect>
                  </a14:imgLayer>
                </a14:imgProps>
              </a:ext>
            </a:extLst>
          </a:blip>
          <a:srcRect l="51664" b="53045"/>
          <a:stretch/>
        </p:blipFill>
        <p:spPr>
          <a:xfrm>
            <a:off x="11078400" y="3449533"/>
            <a:ext cx="672434" cy="3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05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D2ED6F-9BB0-4A2C-9689-DCB4CFF75ACD}"/>
              </a:ext>
            </a:extLst>
          </p:cNvPr>
          <p:cNvGrpSpPr/>
          <p:nvPr/>
        </p:nvGrpSpPr>
        <p:grpSpPr>
          <a:xfrm>
            <a:off x="6827519" y="6553301"/>
            <a:ext cx="5062221" cy="153888"/>
            <a:chOff x="6827519" y="6553301"/>
            <a:chExt cx="5062221" cy="153888"/>
          </a:xfrm>
        </p:grpSpPr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0DD18D02-B6E7-4B18-8994-2875A4E4387E}"/>
                </a:ext>
              </a:extLst>
            </p:cNvPr>
            <p:cNvSpPr/>
            <p:nvPr/>
          </p:nvSpPr>
          <p:spPr>
            <a:xfrm>
              <a:off x="6827519" y="6643878"/>
              <a:ext cx="1323340" cy="0"/>
            </a:xfrm>
            <a:custGeom>
              <a:avLst/>
              <a:gdLst/>
              <a:ahLst/>
              <a:cxnLst/>
              <a:rect l="l" t="t" r="r" b="b"/>
              <a:pathLst>
                <a:path w="1323340">
                  <a:moveTo>
                    <a:pt x="0" y="0"/>
                  </a:moveTo>
                  <a:lnTo>
                    <a:pt x="1322831" y="0"/>
                  </a:lnTo>
                </a:path>
              </a:pathLst>
            </a:custGeom>
            <a:ln w="47243">
              <a:solidFill>
                <a:srgbClr val="1B285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1CB98BAC-D03E-457A-8BBA-AFA4E7226C51}"/>
                </a:ext>
              </a:extLst>
            </p:cNvPr>
            <p:cNvSpPr/>
            <p:nvPr/>
          </p:nvSpPr>
          <p:spPr>
            <a:xfrm>
              <a:off x="8150352" y="6620256"/>
              <a:ext cx="2639568" cy="47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B035CA24-9EB7-4AFE-8575-7BC2E65501E7}"/>
                </a:ext>
              </a:extLst>
            </p:cNvPr>
            <p:cNvSpPr txBox="1"/>
            <p:nvPr/>
          </p:nvSpPr>
          <p:spPr>
            <a:xfrm>
              <a:off x="10908030" y="6553301"/>
              <a:ext cx="98171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050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www.pajak.go.id</a:t>
              </a:r>
              <a:endParaRPr kumimoji="0" sz="105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25F5515-C3DB-430D-94B9-92723AC9A279}"/>
              </a:ext>
            </a:extLst>
          </p:cNvPr>
          <p:cNvSpPr txBox="1"/>
          <p:nvPr/>
        </p:nvSpPr>
        <p:spPr>
          <a:xfrm>
            <a:off x="426997" y="756817"/>
            <a:ext cx="11096409" cy="552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ID" b="1" dirty="0" err="1">
                <a:solidFill>
                  <a:srgbClr val="0000FF"/>
                </a:solidFill>
                <a:cs typeface="Segoe UI" panose="020B0502040204020203" pitchFamily="34" charset="0"/>
              </a:rPr>
              <a:t>Contoh</a:t>
            </a:r>
            <a:r>
              <a:rPr lang="en-ID" b="1" dirty="0">
                <a:solidFill>
                  <a:srgbClr val="0000FF"/>
                </a:solidFill>
                <a:cs typeface="Segoe UI" panose="020B0502040204020203" pitchFamily="34" charset="0"/>
              </a:rPr>
              <a:t> 1:</a:t>
            </a:r>
          </a:p>
          <a:p>
            <a:pPr algn="just">
              <a:spcAft>
                <a:spcPts val="600"/>
              </a:spcAft>
            </a:pPr>
            <a:r>
              <a:rPr lang="en-US" sz="1600" u="none" strike="noStrike" dirty="0">
                <a:effectLst/>
                <a:ea typeface="SimSun" panose="02010600030101010101" pitchFamily="2" charset="-122"/>
              </a:rPr>
              <a:t>PT A yang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</a:rPr>
              <a:t>merupakan</a:t>
            </a:r>
            <a:r>
              <a:rPr lang="en-US" sz="1600" u="none" strike="noStrike" dirty="0">
                <a:effectLst/>
                <a:ea typeface="SimSun" panose="02010600030101010101" pitchFamily="2" charset="-122"/>
              </a:rPr>
              <a:t> PKP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</a:rPr>
              <a:t>melakukan</a:t>
            </a:r>
            <a:r>
              <a:rPr lang="en-US" sz="1600" u="none" strike="noStrike" dirty="0">
                <a:effectLst/>
                <a:ea typeface="SimSun" panose="02010600030101010101" pitchFamily="2" charset="-122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</a:rPr>
              <a:t>penyerahan</a:t>
            </a:r>
            <a:r>
              <a:rPr lang="en-US" sz="1600" u="none" strike="noStrike" dirty="0">
                <a:effectLst/>
                <a:ea typeface="SimSun" panose="02010600030101010101" pitchFamily="2" charset="-122"/>
              </a:rPr>
              <a:t> BKP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</a:rPr>
              <a:t>kepada</a:t>
            </a:r>
            <a:r>
              <a:rPr lang="en-US" sz="1600" u="none" strike="noStrike" dirty="0">
                <a:effectLst/>
                <a:ea typeface="SimSun" panose="02010600030101010101" pitchFamily="2" charset="-122"/>
              </a:rPr>
              <a:t> PT B dan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</a:rPr>
              <a:t>menerima</a:t>
            </a:r>
            <a:r>
              <a:rPr lang="en-US" sz="1600" u="none" strike="noStrike" dirty="0">
                <a:effectLst/>
                <a:ea typeface="SimSun" panose="02010600030101010101" pitchFamily="2" charset="-122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</a:rPr>
              <a:t>pembayaran</a:t>
            </a:r>
            <a:r>
              <a:rPr lang="en-US" sz="1600" u="none" strike="noStrike" dirty="0">
                <a:effectLst/>
                <a:ea typeface="SimSun" panose="02010600030101010101" pitchFamily="2" charset="-122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</a:rPr>
              <a:t>dari</a:t>
            </a:r>
            <a:r>
              <a:rPr lang="en-US" sz="1600" u="none" strike="noStrike" dirty="0">
                <a:effectLst/>
                <a:ea typeface="SimSun" panose="02010600030101010101" pitchFamily="2" charset="-122"/>
              </a:rPr>
              <a:t> PT B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</a:rPr>
              <a:t>selama</a:t>
            </a:r>
            <a:r>
              <a:rPr lang="en-US" sz="1600" u="none" strike="noStrike" dirty="0">
                <a:effectLst/>
                <a:ea typeface="SimSun" panose="02010600030101010101" pitchFamily="2" charset="-122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</a:rPr>
              <a:t>bulan</a:t>
            </a:r>
            <a:r>
              <a:rPr lang="en-US" sz="1600" u="none" strike="noStrike" dirty="0">
                <a:effectLst/>
                <a:ea typeface="SimSun" panose="02010600030101010101" pitchFamily="2" charset="-122"/>
              </a:rPr>
              <a:t> April 2022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</a:rPr>
              <a:t>sebagai</a:t>
            </a:r>
            <a:r>
              <a:rPr lang="en-US" sz="1600" u="none" strike="noStrike" dirty="0">
                <a:effectLst/>
                <a:ea typeface="SimSun" panose="02010600030101010101" pitchFamily="2" charset="-122"/>
              </a:rPr>
              <a:t> </a:t>
            </a:r>
            <a:r>
              <a:rPr lang="en-US" sz="1600" u="none" strike="noStrike" dirty="0" err="1">
                <a:effectLst/>
                <a:ea typeface="SimSun" panose="02010600030101010101" pitchFamily="2" charset="-122"/>
              </a:rPr>
              <a:t>berikut</a:t>
            </a:r>
            <a:r>
              <a:rPr lang="en-US" sz="1600" u="none" strike="noStrike" dirty="0">
                <a:effectLst/>
                <a:ea typeface="SimSun" panose="02010600030101010101" pitchFamily="2" charset="-122"/>
              </a:rPr>
              <a:t>:</a:t>
            </a:r>
            <a:endParaRPr lang="en-ID" sz="1600" u="none" strike="noStrike" dirty="0">
              <a:effectLst/>
              <a:ea typeface="SimSun" panose="02010600030101010101" pitchFamily="2" charset="-122"/>
            </a:endParaRPr>
          </a:p>
          <a:p>
            <a:pPr algn="just">
              <a:spcAft>
                <a:spcPts val="600"/>
              </a:spcAft>
            </a:pP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</a:pP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</a:pP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</a:pP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</a:pP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</a:pP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</a:pP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</a:pP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</a:pP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</a:pP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</a:pPr>
            <a:endParaRPr lang="en-ID" sz="1600" dirty="0">
              <a:solidFill>
                <a:srgbClr val="002060"/>
              </a:solidFill>
              <a:cs typeface="Segoe UI" panose="020B0502040204020203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1600" dirty="0" err="1">
                <a:effectLst/>
                <a:ea typeface="SimSun" panose="02010600030101010101" pitchFamily="2" charset="-122"/>
              </a:rPr>
              <a:t>Dalam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hal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atas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penyerahan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tersebut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hanya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menggunakan</a:t>
            </a:r>
            <a:r>
              <a:rPr lang="en-US" sz="1600" dirty="0">
                <a:effectLst/>
                <a:ea typeface="SimSun" panose="02010600030101010101" pitchFamily="2" charset="-122"/>
              </a:rPr>
              <a:t> 1 (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satu</a:t>
            </a:r>
            <a:r>
              <a:rPr lang="en-US" sz="1600" dirty="0">
                <a:effectLst/>
                <a:ea typeface="SimSun" panose="02010600030101010101" pitchFamily="2" charset="-122"/>
              </a:rPr>
              <a:t>)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kode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transaksi</a:t>
            </a:r>
            <a:r>
              <a:rPr lang="en-US" sz="1600" dirty="0">
                <a:effectLst/>
                <a:ea typeface="SimSun" panose="02010600030101010101" pitchFamily="2" charset="-122"/>
              </a:rPr>
              <a:t> dan PT A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memilih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membuat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Faktur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Pajak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gabungan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maka</a:t>
            </a:r>
            <a:r>
              <a:rPr lang="en-US" sz="1600" dirty="0">
                <a:effectLst/>
                <a:ea typeface="SimSun" panose="02010600030101010101" pitchFamily="2" charset="-122"/>
              </a:rPr>
              <a:t> PT A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wajib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membuat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Faktur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Pajak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gabungan</a:t>
            </a:r>
            <a:r>
              <a:rPr lang="en-US" sz="1600" dirty="0">
                <a:effectLst/>
                <a:ea typeface="SimSun" panose="02010600030101010101" pitchFamily="2" charset="-122"/>
              </a:rPr>
              <a:t> pada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tanggal</a:t>
            </a:r>
            <a:r>
              <a:rPr lang="en-US" sz="1600" dirty="0">
                <a:effectLst/>
                <a:ea typeface="SimSun" panose="02010600030101010101" pitchFamily="2" charset="-122"/>
              </a:rPr>
              <a:t> 30 April 2022 yang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meliputi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seluruh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penyerahan</a:t>
            </a:r>
            <a:r>
              <a:rPr lang="en-US" sz="1600" dirty="0">
                <a:effectLst/>
                <a:ea typeface="SimSun" panose="02010600030101010101" pitchFamily="2" charset="-122"/>
              </a:rPr>
              <a:t> yang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dilakukan</a:t>
            </a:r>
            <a:r>
              <a:rPr lang="en-US" sz="1600" dirty="0">
                <a:effectLst/>
                <a:ea typeface="SimSun" panose="02010600030101010101" pitchFamily="2" charset="-122"/>
              </a:rPr>
              <a:t> dan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pembayaran</a:t>
            </a:r>
            <a:r>
              <a:rPr lang="en-US" sz="1600" dirty="0">
                <a:effectLst/>
                <a:ea typeface="SimSun" panose="02010600030101010101" pitchFamily="2" charset="-122"/>
              </a:rPr>
              <a:t> uang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muka</a:t>
            </a:r>
            <a:r>
              <a:rPr lang="en-US" sz="1600" dirty="0">
                <a:effectLst/>
                <a:ea typeface="SimSun" panose="02010600030101010101" pitchFamily="2" charset="-122"/>
              </a:rPr>
              <a:t> yang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diterima</a:t>
            </a:r>
            <a:r>
              <a:rPr lang="en-US" sz="1600" dirty="0">
                <a:effectLst/>
                <a:ea typeface="SimSun" panose="02010600030101010101" pitchFamily="2" charset="-122"/>
              </a:rPr>
              <a:t> pada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bulan</a:t>
            </a:r>
            <a:r>
              <a:rPr lang="en-US" sz="1600" dirty="0">
                <a:effectLst/>
                <a:ea typeface="SimSun" panose="02010600030101010101" pitchFamily="2" charset="-122"/>
              </a:rPr>
              <a:t> April 2022,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yaitu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dirty="0" err="1">
                <a:effectLst/>
                <a:ea typeface="SimSun" panose="02010600030101010101" pitchFamily="2" charset="-122"/>
              </a:rPr>
              <a:t>dengan</a:t>
            </a:r>
            <a:r>
              <a:rPr lang="en-US" sz="1600" dirty="0">
                <a:effectLst/>
                <a:ea typeface="SimSun" panose="02010600030101010101" pitchFamily="2" charset="-122"/>
              </a:rPr>
              <a:t> </a:t>
            </a:r>
            <a:r>
              <a:rPr lang="en-US" sz="1600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Dasar </a:t>
            </a:r>
            <a:r>
              <a:rPr lang="en-US" sz="16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Pengenaan</a:t>
            </a:r>
            <a:r>
              <a:rPr lang="en-US" sz="1600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Pajak</a:t>
            </a:r>
            <a:r>
              <a:rPr lang="en-US" sz="1600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sebesar</a:t>
            </a:r>
            <a:r>
              <a:rPr lang="en-US" sz="1600" b="1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Rp10.250.000,00</a:t>
            </a:r>
            <a:r>
              <a:rPr lang="en-US" sz="1600" dirty="0">
                <a:solidFill>
                  <a:srgbClr val="C000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sz="1600" dirty="0">
                <a:effectLst/>
                <a:ea typeface="SimSun" panose="02010600030101010101" pitchFamily="2" charset="-122"/>
              </a:rPr>
              <a:t>(Rp1.000.000,00 + Rp1.500.000,00 + Rp2.000.000,00 + Rp2.500.000,00 + Rp250.000,00 + Rp3.000.000,00).</a:t>
            </a:r>
            <a:endParaRPr lang="en-ID" sz="1600" dirty="0">
              <a:effectLst/>
              <a:ea typeface="SimSun" panose="02010600030101010101" pitchFamily="2" charset="-122"/>
            </a:endParaRPr>
          </a:p>
        </p:txBody>
      </p:sp>
      <p:sp>
        <p:nvSpPr>
          <p:cNvPr id="23" name="object 33">
            <a:extLst>
              <a:ext uri="{FF2B5EF4-FFF2-40B4-BE49-F238E27FC236}">
                <a16:creationId xmlns:a16="http://schemas.microsoft.com/office/drawing/2014/main" id="{2DEA978B-FC02-43EE-9B0C-A94E1036487B}"/>
              </a:ext>
            </a:extLst>
          </p:cNvPr>
          <p:cNvSpPr/>
          <p:nvPr/>
        </p:nvSpPr>
        <p:spPr>
          <a:xfrm>
            <a:off x="1" y="50917"/>
            <a:ext cx="252000" cy="653844"/>
          </a:xfrm>
          <a:custGeom>
            <a:avLst/>
            <a:gdLst/>
            <a:ahLst/>
            <a:cxnLst/>
            <a:rect l="l" t="t" r="r" b="b"/>
            <a:pathLst>
              <a:path w="285115" h="763905">
                <a:moveTo>
                  <a:pt x="0" y="763524"/>
                </a:moveTo>
                <a:lnTo>
                  <a:pt x="284988" y="763524"/>
                </a:lnTo>
                <a:lnTo>
                  <a:pt x="284988" y="0"/>
                </a:lnTo>
                <a:lnTo>
                  <a:pt x="0" y="0"/>
                </a:lnTo>
                <a:lnTo>
                  <a:pt x="0" y="763524"/>
                </a:lnTo>
                <a:close/>
              </a:path>
            </a:pathLst>
          </a:custGeom>
          <a:solidFill>
            <a:srgbClr val="FDC81B"/>
          </a:solidFill>
        </p:spPr>
        <p:txBody>
          <a:bodyPr wrap="square" lIns="0" tIns="0" rIns="0" bIns="0" rtlCol="0"/>
          <a:lstStyle/>
          <a:p>
            <a:endParaRPr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object 42">
            <a:extLst>
              <a:ext uri="{FF2B5EF4-FFF2-40B4-BE49-F238E27FC236}">
                <a16:creationId xmlns:a16="http://schemas.microsoft.com/office/drawing/2014/main" id="{356548FA-D3DA-4042-89B9-59427EBC9673}"/>
              </a:ext>
            </a:extLst>
          </p:cNvPr>
          <p:cNvSpPr txBox="1">
            <a:spLocks noGrp="1" noChangeAspect="1"/>
          </p:cNvSpPr>
          <p:nvPr>
            <p:ph type="title"/>
          </p:nvPr>
        </p:nvSpPr>
        <p:spPr>
          <a:xfrm>
            <a:off x="332997" y="49813"/>
            <a:ext cx="11639887" cy="650447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Contoh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Pembuatan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Faktur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Pajak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800" b="1" spc="-25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Gabungan</a:t>
            </a:r>
            <a:r>
              <a:rPr lang="en-ID" sz="28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2000" b="1" spc="-25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(1/2)</a:t>
            </a:r>
            <a:endParaRPr lang="en-ID" sz="2800" b="1" spc="-25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Flowchart: Delay 24">
            <a:extLst>
              <a:ext uri="{FF2B5EF4-FFF2-40B4-BE49-F238E27FC236}">
                <a16:creationId xmlns:a16="http://schemas.microsoft.com/office/drawing/2014/main" id="{819C5855-C947-4E8F-8FE6-8DB80F6EF875}"/>
              </a:ext>
            </a:extLst>
          </p:cNvPr>
          <p:cNvSpPr/>
          <p:nvPr/>
        </p:nvSpPr>
        <p:spPr>
          <a:xfrm flipH="1">
            <a:off x="11440251" y="137677"/>
            <a:ext cx="751108" cy="474718"/>
          </a:xfrm>
          <a:prstGeom prst="flowChartDela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ID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1.2.1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9A48735-A70A-40B8-B733-5FD7D03D6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676310"/>
              </p:ext>
            </p:extLst>
          </p:nvPr>
        </p:nvGraphicFramePr>
        <p:xfrm>
          <a:off x="530944" y="1725900"/>
          <a:ext cx="9138100" cy="327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2971">
                  <a:extLst>
                    <a:ext uri="{9D8B030D-6E8A-4147-A177-3AD203B41FA5}">
                      <a16:colId xmlns:a16="http://schemas.microsoft.com/office/drawing/2014/main" val="1727422870"/>
                    </a:ext>
                  </a:extLst>
                </a:gridCol>
                <a:gridCol w="6433518">
                  <a:extLst>
                    <a:ext uri="{9D8B030D-6E8A-4147-A177-3AD203B41FA5}">
                      <a16:colId xmlns:a16="http://schemas.microsoft.com/office/drawing/2014/main" val="3532238695"/>
                    </a:ext>
                  </a:extLst>
                </a:gridCol>
                <a:gridCol w="1771611">
                  <a:extLst>
                    <a:ext uri="{9D8B030D-6E8A-4147-A177-3AD203B41FA5}">
                      <a16:colId xmlns:a16="http://schemas.microsoft.com/office/drawing/2014/main" val="3943830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Tanggal</a:t>
                      </a:r>
                      <a:endParaRPr lang="en-ID" sz="1600" dirty="0"/>
                    </a:p>
                  </a:txBody>
                  <a:tcPr marT="3600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Uraian</a:t>
                      </a:r>
                      <a:endParaRPr lang="en-ID" sz="1600" dirty="0"/>
                    </a:p>
                  </a:txBody>
                  <a:tcPr marT="3600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Harga </a:t>
                      </a:r>
                      <a:r>
                        <a:rPr lang="en-US" sz="1600" dirty="0" err="1"/>
                        <a:t>Jual</a:t>
                      </a:r>
                      <a:r>
                        <a:rPr lang="en-US" sz="1600" dirty="0"/>
                        <a:t>/</a:t>
                      </a:r>
                    </a:p>
                    <a:p>
                      <a:pPr algn="ctr"/>
                      <a:r>
                        <a:rPr lang="en-US" sz="1600" dirty="0" err="1"/>
                        <a:t>Pembayaran</a:t>
                      </a:r>
                      <a:r>
                        <a:rPr lang="en-US" sz="1600" dirty="0"/>
                        <a:t> (Rp)</a:t>
                      </a:r>
                      <a:endParaRPr lang="en-ID" sz="1600" dirty="0"/>
                    </a:p>
                  </a:txBody>
                  <a:tcPr marT="36000" marB="0" anchor="ctr" anchorCtr="1"/>
                </a:tc>
                <a:extLst>
                  <a:ext uri="{0D108BD9-81ED-4DB2-BD59-A6C34878D82A}">
                    <a16:rowId xmlns:a16="http://schemas.microsoft.com/office/drawing/2014/main" val="826029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ID" sz="1600" dirty="0"/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Penyerahan</a:t>
                      </a:r>
                      <a:r>
                        <a:rPr lang="en-US" sz="1600" dirty="0"/>
                        <a:t> BKP</a:t>
                      </a:r>
                      <a:endParaRPr lang="en-ID" sz="1600" dirty="0"/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1.000.000</a:t>
                      </a:r>
                      <a:endParaRPr lang="en-ID" sz="1600" b="1" dirty="0"/>
                    </a:p>
                  </a:txBody>
                  <a:tcPr marT="36000" marB="0"/>
                </a:tc>
                <a:extLst>
                  <a:ext uri="{0D108BD9-81ED-4DB2-BD59-A6C34878D82A}">
                    <a16:rowId xmlns:a16="http://schemas.microsoft.com/office/drawing/2014/main" val="950989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  <a:endParaRPr lang="en-ID" sz="1600" dirty="0"/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Penyerahan</a:t>
                      </a:r>
                      <a:r>
                        <a:rPr lang="en-US" sz="1600" dirty="0"/>
                        <a:t> BKP</a:t>
                      </a:r>
                      <a:endParaRPr lang="en-ID" sz="1600" dirty="0"/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1.500.000</a:t>
                      </a:r>
                      <a:endParaRPr lang="en-ID" sz="1600" b="1" dirty="0"/>
                    </a:p>
                  </a:txBody>
                  <a:tcPr marT="36000" marB="0"/>
                </a:tc>
                <a:extLst>
                  <a:ext uri="{0D108BD9-81ED-4DB2-BD59-A6C34878D82A}">
                    <a16:rowId xmlns:a16="http://schemas.microsoft.com/office/drawing/2014/main" val="1081997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</a:t>
                      </a:r>
                      <a:endParaRPr lang="en-ID" sz="1600" dirty="0"/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Penyerahan</a:t>
                      </a:r>
                      <a:r>
                        <a:rPr lang="en-US" sz="1600" dirty="0"/>
                        <a:t> BKP</a:t>
                      </a:r>
                      <a:endParaRPr lang="en-ID" sz="1600" dirty="0"/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2.000.000</a:t>
                      </a:r>
                      <a:endParaRPr lang="en-ID" sz="1600" b="1" dirty="0"/>
                    </a:p>
                  </a:txBody>
                  <a:tcPr marT="36000" marB="0"/>
                </a:tc>
                <a:extLst>
                  <a:ext uri="{0D108BD9-81ED-4DB2-BD59-A6C34878D82A}">
                    <a16:rowId xmlns:a16="http://schemas.microsoft.com/office/drawing/2014/main" val="1053697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</a:t>
                      </a:r>
                      <a:endParaRPr lang="en-ID" sz="1600" dirty="0"/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effectLst/>
                        </a:rPr>
                        <a:t>Penerimaan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pembayaran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dari</a:t>
                      </a:r>
                      <a:r>
                        <a:rPr lang="en-US" sz="1600" dirty="0">
                          <a:effectLst/>
                        </a:rPr>
                        <a:t> PT B </a:t>
                      </a:r>
                      <a:r>
                        <a:rPr lang="en-US" sz="1600" dirty="0" err="1">
                          <a:effectLst/>
                        </a:rPr>
                        <a:t>atas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penyerahan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tanggal</a:t>
                      </a:r>
                      <a:r>
                        <a:rPr lang="en-US" sz="1600" dirty="0">
                          <a:effectLst/>
                        </a:rPr>
                        <a:t> 4 April 2022</a:t>
                      </a:r>
                      <a:endParaRPr lang="en-ID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1.000.000</a:t>
                      </a:r>
                      <a:endParaRPr lang="en-ID" sz="1600" dirty="0">
                        <a:solidFill>
                          <a:srgbClr val="FF0000"/>
                        </a:solidFill>
                      </a:endParaRPr>
                    </a:p>
                  </a:txBody>
                  <a:tcPr marT="36000" marB="0"/>
                </a:tc>
                <a:extLst>
                  <a:ext uri="{0D108BD9-81ED-4DB2-BD59-A6C34878D82A}">
                    <a16:rowId xmlns:a16="http://schemas.microsoft.com/office/drawing/2014/main" val="2156098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</a:t>
                      </a:r>
                      <a:endParaRPr lang="en-ID" sz="1600" dirty="0"/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Penyerahan</a:t>
                      </a:r>
                      <a:r>
                        <a:rPr lang="en-US" sz="1600" dirty="0"/>
                        <a:t> BKP</a:t>
                      </a:r>
                      <a:endParaRPr lang="en-ID" sz="1600" dirty="0"/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2.500.000</a:t>
                      </a:r>
                      <a:endParaRPr lang="en-ID" sz="1600" b="1" dirty="0"/>
                    </a:p>
                  </a:txBody>
                  <a:tcPr marT="36000" marB="0"/>
                </a:tc>
                <a:extLst>
                  <a:ext uri="{0D108BD9-81ED-4DB2-BD59-A6C34878D82A}">
                    <a16:rowId xmlns:a16="http://schemas.microsoft.com/office/drawing/2014/main" val="1420493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</a:t>
                      </a:r>
                      <a:endParaRPr lang="en-ID" sz="1600" dirty="0"/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effectLst/>
                        </a:rPr>
                        <a:t>Penerimaan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pembayaran</a:t>
                      </a:r>
                      <a:r>
                        <a:rPr lang="en-US" sz="1600" dirty="0">
                          <a:effectLst/>
                        </a:rPr>
                        <a:t> uang </a:t>
                      </a:r>
                      <a:r>
                        <a:rPr lang="en-US" sz="1600" dirty="0" err="1">
                          <a:effectLst/>
                        </a:rPr>
                        <a:t>muka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dari</a:t>
                      </a:r>
                      <a:r>
                        <a:rPr lang="en-US" sz="1600" dirty="0">
                          <a:effectLst/>
                        </a:rPr>
                        <a:t> PT B </a:t>
                      </a:r>
                      <a:r>
                        <a:rPr lang="en-US" sz="1600" dirty="0" err="1">
                          <a:effectLst/>
                        </a:rPr>
                        <a:t>untuk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penyerahan</a:t>
                      </a:r>
                      <a:r>
                        <a:rPr lang="en-US" sz="1600" dirty="0">
                          <a:effectLst/>
                        </a:rPr>
                        <a:t> yang </a:t>
                      </a:r>
                      <a:r>
                        <a:rPr lang="en-US" sz="1600" dirty="0" err="1">
                          <a:effectLst/>
                        </a:rPr>
                        <a:t>akan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dilakukan</a:t>
                      </a:r>
                      <a:r>
                        <a:rPr lang="en-US" sz="1600" dirty="0">
                          <a:effectLst/>
                        </a:rPr>
                        <a:t> pada </a:t>
                      </a:r>
                      <a:r>
                        <a:rPr lang="en-US" sz="1600" dirty="0" err="1">
                          <a:effectLst/>
                        </a:rPr>
                        <a:t>bulan</a:t>
                      </a:r>
                      <a:r>
                        <a:rPr lang="en-US" sz="1600" dirty="0">
                          <a:effectLst/>
                        </a:rPr>
                        <a:t> Mei 2022</a:t>
                      </a:r>
                      <a:endParaRPr lang="en-ID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250.000</a:t>
                      </a:r>
                      <a:endParaRPr lang="en-ID" sz="1600" b="1" dirty="0"/>
                    </a:p>
                  </a:txBody>
                  <a:tcPr marT="36000" marB="0"/>
                </a:tc>
                <a:extLst>
                  <a:ext uri="{0D108BD9-81ED-4DB2-BD59-A6C34878D82A}">
                    <a16:rowId xmlns:a16="http://schemas.microsoft.com/office/drawing/2014/main" val="2823799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  <a:endParaRPr lang="en-ID" sz="1600" dirty="0"/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Penyerahan</a:t>
                      </a:r>
                      <a:r>
                        <a:rPr lang="en-US" sz="1600" dirty="0"/>
                        <a:t> BKP</a:t>
                      </a:r>
                      <a:endParaRPr lang="en-ID" sz="1600" dirty="0"/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3.000.000</a:t>
                      </a:r>
                      <a:endParaRPr lang="en-ID" sz="1600" b="1" dirty="0"/>
                    </a:p>
                  </a:txBody>
                  <a:tcPr marT="36000" marB="0"/>
                </a:tc>
                <a:extLst>
                  <a:ext uri="{0D108BD9-81ED-4DB2-BD59-A6C34878D82A}">
                    <a16:rowId xmlns:a16="http://schemas.microsoft.com/office/drawing/2014/main" val="1675947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8962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6082</TotalTime>
  <Words>6739</Words>
  <Application>Microsoft Office PowerPoint</Application>
  <PresentationFormat>Widescreen</PresentationFormat>
  <Paragraphs>666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Arial Black</vt:lpstr>
      <vt:lpstr>Avenir</vt:lpstr>
      <vt:lpstr>Calibri</vt:lpstr>
      <vt:lpstr>Calibri Light</vt:lpstr>
      <vt:lpstr>DIN Medium</vt:lpstr>
      <vt:lpstr>Franklin Gothic Heavy</vt:lpstr>
      <vt:lpstr>Segoe UI</vt:lpstr>
      <vt:lpstr>Times New Roman</vt:lpstr>
      <vt:lpstr>Wingdings</vt:lpstr>
      <vt:lpstr>Office Theme</vt:lpstr>
      <vt:lpstr>PowerPoint Presentation</vt:lpstr>
      <vt:lpstr>Latar Belakang dan Tujuan</vt:lpstr>
      <vt:lpstr>Peta Regulasi Faktur Pajak Sebelum PER-03/PJ/2022</vt:lpstr>
      <vt:lpstr>Pokok-Pokok Perubahan</vt:lpstr>
      <vt:lpstr>Ketentuan yang Dihapus</vt:lpstr>
      <vt:lpstr>Pokok-Pokok Pengaturan</vt:lpstr>
      <vt:lpstr>Kewajiban dan Saat Pembuatan Faktur Pajak</vt:lpstr>
      <vt:lpstr>Faktur Pajak Gabungan</vt:lpstr>
      <vt:lpstr>Contoh Pembuatan Faktur Pajak Gabungan (1/2)</vt:lpstr>
      <vt:lpstr>Contoh Pembuatan Faktur Pajak Gabungan (2/2)</vt:lpstr>
      <vt:lpstr>Keterangan dalam Faktur Pajak</vt:lpstr>
      <vt:lpstr>Tata Cara Pengisian Keterangan dalam Faktur Pajak (1/2)</vt:lpstr>
      <vt:lpstr>Tata Cara Pengisian Keterangan dalam Faktur Pajak (2/2)</vt:lpstr>
      <vt:lpstr>Contoh Pengisian DPP dan PPN dalam Faktur Pajak</vt:lpstr>
      <vt:lpstr>Kode Transaksi dalam Faktur Pajak</vt:lpstr>
      <vt:lpstr>Transaksi yang Menggunakan Mata Uang Asing</vt:lpstr>
      <vt:lpstr>Bentuk Faktur Pajak dan Aplikasinya</vt:lpstr>
      <vt:lpstr>Tampilan PDF atau Cetakan Kertas e-Faktur</vt:lpstr>
      <vt:lpstr>Sertifikat Elektronik dan Aktivasi Akun PKP</vt:lpstr>
      <vt:lpstr>Nomor Seri Faktur Pajak</vt:lpstr>
      <vt:lpstr>Batas Waktu Upload e-Faktur</vt:lpstr>
      <vt:lpstr>Contoh Kasus Batas Waktu Upload e-Faktur</vt:lpstr>
      <vt:lpstr>Faktur Penjualan sebagai e-Faktur</vt:lpstr>
      <vt:lpstr>Cap/Keterangan Fasilitas PPN/PPnBM</vt:lpstr>
      <vt:lpstr>Tata Cara Pembetulan/Penggantian Faktur Pajak</vt:lpstr>
      <vt:lpstr>Tata Cara Pembatalan Faktur Pajak</vt:lpstr>
      <vt:lpstr>Faktur Pajak bagi PKP Pedagang Eceran</vt:lpstr>
      <vt:lpstr>Faktur Pajak bagi PKP Pedagang Eceran</vt:lpstr>
      <vt:lpstr>Pembetulan/Penggantian dan Pembatalan Faktur Pajak bagi PKP Pedagang Eceran</vt:lpstr>
      <vt:lpstr>Persyaratan Formal dan Material Faktur Pajak</vt:lpstr>
      <vt:lpstr>Faktur Pajak Tidak Lengkap, Terlambat Dibuat, dan Dianggap Tidak Dibuat</vt:lpstr>
      <vt:lpstr>Contoh Faktur Pajak Terlambat Dibuat dan Tidak Terlambat Dibuat</vt:lpstr>
      <vt:lpstr>Contoh Faktur Pajak Terlambat Dibuat dan Tidak Terlambat Dibuat</vt:lpstr>
      <vt:lpstr>Contoh Faktur Pajak Dianggap Tidak Dibuat</vt:lpstr>
      <vt:lpstr>Kewajiban Pelaporan Faktur Pajak</vt:lpstr>
      <vt:lpstr>Permintaan &amp; Pemberian Data e-Faktur yang Rusak/Hilang</vt:lpstr>
      <vt:lpstr>Keadaan Tertentu</vt:lpstr>
      <vt:lpstr>Ketentuan Lain-Lain</vt:lpstr>
      <vt:lpstr>Ketentuan Peralihan</vt:lpstr>
      <vt:lpstr>Ketentuan Penutup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Regulasi Faktur Pajak</dc:title>
  <dc:creator>Windows User</dc:creator>
  <cp:lastModifiedBy>ADHI TR</cp:lastModifiedBy>
  <cp:revision>288</cp:revision>
  <dcterms:created xsi:type="dcterms:W3CDTF">2020-07-21T03:42:30Z</dcterms:created>
  <dcterms:modified xsi:type="dcterms:W3CDTF">2022-04-10T02:35:03Z</dcterms:modified>
</cp:coreProperties>
</file>